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710" r:id="rId2"/>
  </p:sldMasterIdLst>
  <p:notesMasterIdLst>
    <p:notesMasterId r:id="rId46"/>
  </p:notesMasterIdLst>
  <p:sldIdLst>
    <p:sldId id="359" r:id="rId3"/>
    <p:sldId id="475" r:id="rId4"/>
    <p:sldId id="476" r:id="rId5"/>
    <p:sldId id="423" r:id="rId6"/>
    <p:sldId id="361" r:id="rId7"/>
    <p:sldId id="395" r:id="rId8"/>
    <p:sldId id="426" r:id="rId9"/>
    <p:sldId id="427" r:id="rId10"/>
    <p:sldId id="502" r:id="rId11"/>
    <p:sldId id="481" r:id="rId12"/>
    <p:sldId id="503" r:id="rId13"/>
    <p:sldId id="442" r:id="rId14"/>
    <p:sldId id="483" r:id="rId15"/>
    <p:sldId id="501" r:id="rId16"/>
    <p:sldId id="441" r:id="rId17"/>
    <p:sldId id="498" r:id="rId18"/>
    <p:sldId id="499" r:id="rId19"/>
    <p:sldId id="500" r:id="rId20"/>
    <p:sldId id="485" r:id="rId21"/>
    <p:sldId id="487" r:id="rId22"/>
    <p:sldId id="489" r:id="rId23"/>
    <p:sldId id="490" r:id="rId24"/>
    <p:sldId id="492" r:id="rId25"/>
    <p:sldId id="493" r:id="rId26"/>
    <p:sldId id="497" r:id="rId27"/>
    <p:sldId id="494" r:id="rId28"/>
    <p:sldId id="495" r:id="rId29"/>
    <p:sldId id="496" r:id="rId30"/>
    <p:sldId id="416" r:id="rId31"/>
    <p:sldId id="415" r:id="rId32"/>
    <p:sldId id="407" r:id="rId33"/>
    <p:sldId id="408" r:id="rId34"/>
    <p:sldId id="409" r:id="rId35"/>
    <p:sldId id="454" r:id="rId36"/>
    <p:sldId id="455" r:id="rId37"/>
    <p:sldId id="411" r:id="rId38"/>
    <p:sldId id="452" r:id="rId39"/>
    <p:sldId id="466" r:id="rId40"/>
    <p:sldId id="467" r:id="rId41"/>
    <p:sldId id="468" r:id="rId42"/>
    <p:sldId id="471" r:id="rId43"/>
    <p:sldId id="469" r:id="rId44"/>
    <p:sldId id="470" r:id="rId4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89FB"/>
    <a:srgbClr val="000000"/>
    <a:srgbClr val="C40D1E"/>
    <a:srgbClr val="FF6C00"/>
    <a:srgbClr val="1F90CC"/>
    <a:srgbClr val="9013FE"/>
    <a:srgbClr val="434343"/>
    <a:srgbClr val="C40E02"/>
    <a:srgbClr val="FFFFFF"/>
    <a:srgbClr val="49C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04" autoAdjust="0"/>
    <p:restoredTop sz="84321" autoAdjust="0"/>
  </p:normalViewPr>
  <p:slideViewPr>
    <p:cSldViewPr snapToGrid="0" snapToObjects="1">
      <p:cViewPr varScale="1">
        <p:scale>
          <a:sx n="113" d="100"/>
          <a:sy n="113" d="100"/>
        </p:scale>
        <p:origin x="57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6" d="100"/>
          <a:sy n="86" d="100"/>
        </p:scale>
        <p:origin x="38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A6180F-3EA1-4748-B4F4-956BB5176995}" type="datetimeFigureOut">
              <a:rPr lang="de-DE" smtClean="0"/>
              <a:t>14.04.2025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3C3961-1900-1342-BF9B-82C3215CD3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8931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3C3961-1900-1342-BF9B-82C3215CD31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4784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-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5704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halt - Text und Stich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5">
            <a:extLst>
              <a:ext uri="{FF2B5EF4-FFF2-40B4-BE49-F238E27FC236}">
                <a16:creationId xmlns:a16="http://schemas.microsoft.com/office/drawing/2014/main" id="{D7BD4116-72F8-7D4E-846E-4E9887F60C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0799" y="1268963"/>
            <a:ext cx="5545201" cy="4506685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lnSpc>
                <a:spcPts val="2400"/>
              </a:lnSpc>
              <a:buClr>
                <a:srgbClr val="C40D1E"/>
              </a:buClr>
              <a:buSzPct val="100000"/>
              <a:buFont typeface="Wingdings" panose="05000000000000000000" pitchFamily="2" charset="2"/>
              <a:buChar char="§"/>
              <a:defRPr sz="2000" b="1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858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2pPr>
            <a:lvl3pPr marL="11430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3pPr>
            <a:lvl4pPr marL="16002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4pPr>
            <a:lvl5pPr marL="20574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Level 1</a:t>
            </a:r>
          </a:p>
          <a:p>
            <a:pPr lvl="1"/>
            <a:r>
              <a:rPr lang="en-US" noProof="0" dirty="0"/>
              <a:t>Level 2</a:t>
            </a:r>
          </a:p>
          <a:p>
            <a:pPr lvl="2"/>
            <a:r>
              <a:rPr lang="en-US" noProof="0" dirty="0"/>
              <a:t>Level 3</a:t>
            </a:r>
          </a:p>
          <a:p>
            <a:pPr lvl="3"/>
            <a:r>
              <a:rPr lang="en-US" noProof="0" dirty="0"/>
              <a:t>Level 4</a:t>
            </a:r>
          </a:p>
          <a:p>
            <a:pPr lvl="4"/>
            <a:r>
              <a:rPr lang="en-US" noProof="0" dirty="0"/>
              <a:t>Level 5</a:t>
            </a:r>
          </a:p>
        </p:txBody>
      </p:sp>
      <p:sp>
        <p:nvSpPr>
          <p:cNvPr id="7" name="Textplatzhalter 17">
            <a:extLst>
              <a:ext uri="{FF2B5EF4-FFF2-40B4-BE49-F238E27FC236}">
                <a16:creationId xmlns:a16="http://schemas.microsoft.com/office/drawing/2014/main" id="{5B12DAD6-93EF-5042-858F-4BB3334F10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867" y="396545"/>
            <a:ext cx="8311908" cy="71743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2400" b="1">
                <a:solidFill>
                  <a:srgbClr val="C40D1E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Headline</a:t>
            </a:r>
            <a:br>
              <a:rPr lang="en-US" noProof="0" dirty="0"/>
            </a:br>
            <a:r>
              <a:rPr lang="en-US" noProof="0" dirty="0"/>
              <a:t>optionally 2 lines</a:t>
            </a: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124D4CAA-133B-B88A-74F8-407F69B249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14945" y="1262740"/>
            <a:ext cx="5545201" cy="4506685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lnSpc>
                <a:spcPts val="2400"/>
              </a:lnSpc>
              <a:buClr>
                <a:srgbClr val="C40D1E"/>
              </a:buClr>
              <a:buSzPct val="100000"/>
              <a:buFont typeface="Wingdings" panose="05000000000000000000" pitchFamily="2" charset="2"/>
              <a:buChar char="§"/>
              <a:defRPr sz="2000" b="1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858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2pPr>
            <a:lvl3pPr marL="11430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3pPr>
            <a:lvl4pPr marL="16002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4pPr>
            <a:lvl5pPr marL="20574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Level 1</a:t>
            </a:r>
          </a:p>
          <a:p>
            <a:pPr lvl="1"/>
            <a:r>
              <a:rPr lang="en-US" noProof="0" dirty="0"/>
              <a:t>Level 2</a:t>
            </a:r>
          </a:p>
          <a:p>
            <a:pPr lvl="2"/>
            <a:r>
              <a:rPr lang="en-US" noProof="0" dirty="0"/>
              <a:t>Level 3</a:t>
            </a:r>
          </a:p>
          <a:p>
            <a:pPr lvl="3"/>
            <a:r>
              <a:rPr lang="en-US" noProof="0" dirty="0"/>
              <a:t>Level 4</a:t>
            </a:r>
          </a:p>
          <a:p>
            <a:pPr lvl="4"/>
            <a:r>
              <a:rPr lang="en-US" noProof="0" dirty="0"/>
              <a:t>Level 5</a:t>
            </a:r>
          </a:p>
        </p:txBody>
      </p:sp>
    </p:spTree>
    <p:extLst>
      <p:ext uri="{BB962C8B-B14F-4D97-AF65-F5344CB8AC3E}">
        <p14:creationId xmlns:p14="http://schemas.microsoft.com/office/powerpoint/2010/main" val="4206170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 - Text und Stich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5">
            <a:extLst>
              <a:ext uri="{FF2B5EF4-FFF2-40B4-BE49-F238E27FC236}">
                <a16:creationId xmlns:a16="http://schemas.microsoft.com/office/drawing/2014/main" id="{D7BD4116-72F8-7D4E-846E-4E9887F60C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0799" y="1268963"/>
            <a:ext cx="11075143" cy="4506685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lnSpc>
                <a:spcPts val="2400"/>
              </a:lnSpc>
              <a:buClr>
                <a:srgbClr val="C40D1E"/>
              </a:buClr>
              <a:buSzPct val="100000"/>
              <a:buFont typeface="Wingdings" panose="05000000000000000000" pitchFamily="2" charset="2"/>
              <a:buChar char="§"/>
              <a:defRPr sz="2000" b="1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1pPr>
            <a:lvl2pPr marL="6858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2pPr>
            <a:lvl3pPr marL="11430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3pPr>
            <a:lvl4pPr marL="16002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4pPr>
            <a:lvl5pPr marL="20574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Level 1</a:t>
            </a:r>
          </a:p>
          <a:p>
            <a:pPr lvl="1"/>
            <a:r>
              <a:rPr lang="en-US" noProof="0" dirty="0"/>
              <a:t>Level 2</a:t>
            </a:r>
          </a:p>
          <a:p>
            <a:pPr lvl="2"/>
            <a:r>
              <a:rPr lang="en-US" noProof="0" dirty="0"/>
              <a:t>Level 3</a:t>
            </a:r>
          </a:p>
          <a:p>
            <a:pPr lvl="3"/>
            <a:r>
              <a:rPr lang="en-US" noProof="0" dirty="0"/>
              <a:t>Level 4</a:t>
            </a:r>
          </a:p>
          <a:p>
            <a:pPr lvl="4"/>
            <a:r>
              <a:rPr lang="en-US" noProof="0" dirty="0"/>
              <a:t>Level 5</a:t>
            </a:r>
          </a:p>
        </p:txBody>
      </p:sp>
      <p:sp>
        <p:nvSpPr>
          <p:cNvPr id="7" name="Textplatzhalter 17">
            <a:extLst>
              <a:ext uri="{FF2B5EF4-FFF2-40B4-BE49-F238E27FC236}">
                <a16:creationId xmlns:a16="http://schemas.microsoft.com/office/drawing/2014/main" id="{5B12DAD6-93EF-5042-858F-4BB3334F10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867" y="396545"/>
            <a:ext cx="8311908" cy="71743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2400" b="1">
                <a:solidFill>
                  <a:srgbClr val="C40D1E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Headline</a:t>
            </a:r>
            <a:br>
              <a:rPr lang="en-US" noProof="0" dirty="0"/>
            </a:br>
            <a:r>
              <a:rPr lang="en-US" noProof="0" dirty="0"/>
              <a:t>optionally 2 lines</a:t>
            </a:r>
          </a:p>
        </p:txBody>
      </p:sp>
    </p:spTree>
    <p:extLst>
      <p:ext uri="{BB962C8B-B14F-4D97-AF65-F5344CB8AC3E}">
        <p14:creationId xmlns:p14="http://schemas.microsoft.com/office/powerpoint/2010/main" val="1431473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17">
            <a:extLst>
              <a:ext uri="{FF2B5EF4-FFF2-40B4-BE49-F238E27FC236}">
                <a16:creationId xmlns:a16="http://schemas.microsoft.com/office/drawing/2014/main" id="{E494F037-B453-E6C3-6931-1688CF9B95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867" y="2582402"/>
            <a:ext cx="8311908" cy="71743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3700"/>
              </a:lnSpc>
              <a:spcBef>
                <a:spcPts val="0"/>
              </a:spcBef>
              <a:buNone/>
              <a:defRPr sz="3700" b="1">
                <a:solidFill>
                  <a:srgbClr val="C40D1E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Headline</a:t>
            </a:r>
            <a:br>
              <a:rPr lang="en-US" noProof="0" dirty="0"/>
            </a:br>
            <a:r>
              <a:rPr lang="en-US" noProof="0" dirty="0"/>
              <a:t>optionally 2 lines</a:t>
            </a:r>
          </a:p>
        </p:txBody>
      </p:sp>
      <p:sp>
        <p:nvSpPr>
          <p:cNvPr id="5" name="Textplatzhalter 17">
            <a:extLst>
              <a:ext uri="{FF2B5EF4-FFF2-40B4-BE49-F238E27FC236}">
                <a16:creationId xmlns:a16="http://schemas.microsoft.com/office/drawing/2014/main" id="{A837A2E9-5AA7-3D02-1A49-6988BEC5B8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1510" y="4180427"/>
            <a:ext cx="8311908" cy="71743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Headline</a:t>
            </a:r>
            <a:br>
              <a:rPr lang="en-US" noProof="0" dirty="0"/>
            </a:br>
            <a:r>
              <a:rPr lang="en-US" noProof="0" dirty="0"/>
              <a:t>optionally 2 lines</a:t>
            </a:r>
          </a:p>
        </p:txBody>
      </p:sp>
    </p:spTree>
    <p:extLst>
      <p:ext uri="{BB962C8B-B14F-4D97-AF65-F5344CB8AC3E}">
        <p14:creationId xmlns:p14="http://schemas.microsoft.com/office/powerpoint/2010/main" val="3619498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4">
            <a:extLst>
              <a:ext uri="{FF2B5EF4-FFF2-40B4-BE49-F238E27FC236}">
                <a16:creationId xmlns:a16="http://schemas.microsoft.com/office/drawing/2014/main" id="{B97C5655-F240-634C-9B7B-B6181A1B3AF5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8DDEEBD-D00D-1249-9E02-EDC0548BFC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3597FE0-CC24-D198-44F6-8B86AC8E52DB}"/>
              </a:ext>
            </a:extLst>
          </p:cNvPr>
          <p:cNvGrpSpPr/>
          <p:nvPr userDrawn="1"/>
        </p:nvGrpSpPr>
        <p:grpSpPr>
          <a:xfrm>
            <a:off x="9433249" y="6055568"/>
            <a:ext cx="2258008" cy="569167"/>
            <a:chOff x="9433249" y="6055568"/>
            <a:chExt cx="2258008" cy="56916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12D5CBC3-F82D-3CBE-40BC-802F674C616B}"/>
                </a:ext>
              </a:extLst>
            </p:cNvPr>
            <p:cNvSpPr/>
            <p:nvPr userDrawn="1"/>
          </p:nvSpPr>
          <p:spPr>
            <a:xfrm>
              <a:off x="9433249" y="6055568"/>
              <a:ext cx="2258008" cy="569167"/>
            </a:xfrm>
            <a:prstGeom prst="roundRect">
              <a:avLst>
                <a:gd name="adj" fmla="val 248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5A0E74B8-E76E-1A0B-C1A8-60E6BE5351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90187" y="6124808"/>
              <a:ext cx="2124769" cy="426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9698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7" userDrawn="1">
          <p15:clr>
            <a:srgbClr val="F26B43"/>
          </p15:clr>
        </p15:guide>
        <p15:guide id="2" pos="7333" userDrawn="1">
          <p15:clr>
            <a:srgbClr val="F26B43"/>
          </p15:clr>
        </p15:guide>
        <p15:guide id="3" orient="horz" pos="346" userDrawn="1">
          <p15:clr>
            <a:srgbClr val="F26B43"/>
          </p15:clr>
        </p15:guide>
        <p15:guide id="4" pos="1232" userDrawn="1">
          <p15:clr>
            <a:srgbClr val="F26B43"/>
          </p15:clr>
        </p15:guide>
        <p15:guide id="5" orient="horz" pos="3974" userDrawn="1">
          <p15:clr>
            <a:srgbClr val="F26B43"/>
          </p15:clr>
        </p15:guide>
        <p15:guide id="6" orient="horz" pos="663" userDrawn="1">
          <p15:clr>
            <a:srgbClr val="F26B43"/>
          </p15:clr>
        </p15:guide>
        <p15:guide id="7" orient="horz" pos="1003" userDrawn="1">
          <p15:clr>
            <a:srgbClr val="F26B43"/>
          </p15:clr>
        </p15:guide>
        <p15:guide id="8" orient="horz" pos="1321" userDrawn="1">
          <p15:clr>
            <a:srgbClr val="F26B43"/>
          </p15:clr>
        </p15:guide>
        <p15:guide id="9" orient="horz" pos="1661" userDrawn="1">
          <p15:clr>
            <a:srgbClr val="F26B43"/>
          </p15:clr>
        </p15:guide>
        <p15:guide id="10" orient="horz" pos="2001" userDrawn="1">
          <p15:clr>
            <a:srgbClr val="F26B43"/>
          </p15:clr>
        </p15:guide>
        <p15:guide id="11" orient="horz" pos="3339" userDrawn="1">
          <p15:clr>
            <a:srgbClr val="F26B43"/>
          </p15:clr>
        </p15:guide>
        <p15:guide id="12" orient="horz" pos="2319" userDrawn="1">
          <p15:clr>
            <a:srgbClr val="F26B43"/>
          </p15:clr>
        </p15:guide>
        <p15:guide id="13" orient="horz" pos="2999" userDrawn="1">
          <p15:clr>
            <a:srgbClr val="F26B43"/>
          </p15:clr>
        </p15:guide>
        <p15:guide id="14" orient="horz" pos="3657" userDrawn="1">
          <p15:clr>
            <a:srgbClr val="F26B43"/>
          </p15:clr>
        </p15:guide>
        <p15:guide id="15" orient="horz" pos="2659" userDrawn="1">
          <p15:clr>
            <a:srgbClr val="F26B43"/>
          </p15:clr>
        </p15:guide>
        <p15:guide id="16" pos="2094" userDrawn="1">
          <p15:clr>
            <a:srgbClr val="F26B43"/>
          </p15:clr>
        </p15:guide>
        <p15:guide id="17" pos="2978" userDrawn="1">
          <p15:clr>
            <a:srgbClr val="F26B43"/>
          </p15:clr>
        </p15:guide>
        <p15:guide id="18" pos="3840" userDrawn="1">
          <p15:clr>
            <a:srgbClr val="F26B43"/>
          </p15:clr>
        </p15:guide>
        <p15:guide id="19" pos="4725" userDrawn="1">
          <p15:clr>
            <a:srgbClr val="F26B43"/>
          </p15:clr>
        </p15:guide>
        <p15:guide id="20" pos="5586" userDrawn="1">
          <p15:clr>
            <a:srgbClr val="F26B43"/>
          </p15:clr>
        </p15:guide>
        <p15:guide id="21" pos="647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1">
            <a:extLst>
              <a:ext uri="{FF2B5EF4-FFF2-40B4-BE49-F238E27FC236}">
                <a16:creationId xmlns:a16="http://schemas.microsoft.com/office/drawing/2014/main" id="{48266648-C51B-EA45-AE41-AF74B0A4657C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0A395C2-361B-A14B-9312-A16F3F6780A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14598" y="378000"/>
            <a:ext cx="1004400" cy="766068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36184FE9-ADE0-F94C-90C6-58CFCA50F9A4}"/>
              </a:ext>
            </a:extLst>
          </p:cNvPr>
          <p:cNvSpPr txBox="1"/>
          <p:nvPr userDrawn="1"/>
        </p:nvSpPr>
        <p:spPr>
          <a:xfrm>
            <a:off x="1196393" y="6393866"/>
            <a:ext cx="7615318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noProof="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Patrick Damme | FG DAMS | LDE </a:t>
            </a:r>
            <a:r>
              <a:rPr lang="en-US" sz="1400" b="0" noProof="0" dirty="0" err="1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SoSe</a:t>
            </a:r>
            <a:r>
              <a:rPr lang="en-US" sz="1400" b="0" noProof="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 2025 – Project Kick-off Meeting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CF44FBF-6529-4A53-F1BA-D10222FCFDB0}"/>
              </a:ext>
            </a:extLst>
          </p:cNvPr>
          <p:cNvGrpSpPr/>
          <p:nvPr userDrawn="1"/>
        </p:nvGrpSpPr>
        <p:grpSpPr>
          <a:xfrm>
            <a:off x="9433249" y="6055568"/>
            <a:ext cx="2258008" cy="569167"/>
            <a:chOff x="9433249" y="6055568"/>
            <a:chExt cx="2258008" cy="569167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132AE6E-5DB2-25F8-161D-6A04BD40CA8C}"/>
                </a:ext>
              </a:extLst>
            </p:cNvPr>
            <p:cNvSpPr/>
            <p:nvPr userDrawn="1"/>
          </p:nvSpPr>
          <p:spPr>
            <a:xfrm>
              <a:off x="9433249" y="6055568"/>
              <a:ext cx="2258008" cy="569167"/>
            </a:xfrm>
            <a:prstGeom prst="roundRect">
              <a:avLst>
                <a:gd name="adj" fmla="val 248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A17F1DB4-F8F6-5B0E-9657-BBA11B1CD3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90187" y="6124808"/>
              <a:ext cx="2124769" cy="426320"/>
            </a:xfrm>
            <a:prstGeom prst="rect">
              <a:avLst/>
            </a:prstGeom>
          </p:spPr>
        </p:pic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FEDE8D1-082D-9900-BD99-D84E6B3FBCD0}"/>
              </a:ext>
            </a:extLst>
          </p:cNvPr>
          <p:cNvSpPr/>
          <p:nvPr userDrawn="1"/>
        </p:nvSpPr>
        <p:spPr>
          <a:xfrm>
            <a:off x="559027" y="6393872"/>
            <a:ext cx="391886" cy="217302"/>
          </a:xfrm>
          <a:prstGeom prst="roundRect">
            <a:avLst>
              <a:gd name="adj" fmla="val 2945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675EF3AE-78B3-9641-A88A-C3B5FFA9245E}" type="slidenum">
              <a:rPr lang="de-DE" sz="1400" b="1" smtClean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pPr algn="ctr"/>
              <a:t>‹Nr.›</a:t>
            </a:fld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247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07" r:id="rId2"/>
    <p:sldLayoutId id="214748371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github.com/apache/systemds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github.com/daphne-eu/daphn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tu-berlin.zoom.us/j/67376691490?pwd=NmlvWTM5VUVWRjU0UGI2bXhBVkxzQT09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daphne-eu.github.io/daphne/" TargetMode="External"/><Relationship Id="rId13" Type="http://schemas.openxmlformats.org/officeDocument/2006/relationships/hyperlink" Target="https://daphne-eu.github.io/daphne/GettingStarted/#quickstart-for-developers" TargetMode="External"/><Relationship Id="rId3" Type="http://schemas.openxmlformats.org/officeDocument/2006/relationships/image" Target="../media/image43.png"/><Relationship Id="rId7" Type="http://schemas.openxmlformats.org/officeDocument/2006/relationships/hyperlink" Target="https://github.com/apache/systemds" TargetMode="External"/><Relationship Id="rId12" Type="http://schemas.openxmlformats.org/officeDocument/2006/relationships/hyperlink" Target="https://apache.github.io/systemds/site/install.html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aphne-eu/daphne" TargetMode="External"/><Relationship Id="rId11" Type="http://schemas.openxmlformats.org/officeDocument/2006/relationships/image" Target="../media/image47.png"/><Relationship Id="rId5" Type="http://schemas.openxmlformats.org/officeDocument/2006/relationships/image" Target="../media/image45.png"/><Relationship Id="rId10" Type="http://schemas.openxmlformats.org/officeDocument/2006/relationships/image" Target="../media/image46.png"/><Relationship Id="rId4" Type="http://schemas.openxmlformats.org/officeDocument/2006/relationships/image" Target="../media/image44.png"/><Relationship Id="rId9" Type="http://schemas.openxmlformats.org/officeDocument/2006/relationships/hyperlink" Target="https://apache.github.io/systemds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aphne-eu/daphne/blob/main/CONTRIBUTING.md" TargetMode="External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hyperlink" Target="https://issues.apache.org/jira/secure/Dashboard.jspa?selectPageId=12335852" TargetMode="External"/><Relationship Id="rId4" Type="http://schemas.openxmlformats.org/officeDocument/2006/relationships/hyperlink" Target="https://github.com/daphne-eu/daphne/issues" TargetMode="External"/><Relationship Id="rId9" Type="http://schemas.openxmlformats.org/officeDocument/2006/relationships/hyperlink" Target="https://github.com/apache/systemds/blob/main/CONTRIBUTING.md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aphne-eu.github.io/daphne/development/Testing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pdamme.github.io/teaching/2025_summer/lde/ProjectTopics.pdf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17.png"/><Relationship Id="rId3" Type="http://schemas.openxmlformats.org/officeDocument/2006/relationships/image" Target="../media/image9.svg"/><Relationship Id="rId7" Type="http://schemas.openxmlformats.org/officeDocument/2006/relationships/image" Target="../media/image2.png"/><Relationship Id="rId12" Type="http://schemas.openxmlformats.org/officeDocument/2006/relationships/image" Target="../media/image1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14.svg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github.com/apache/systemd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60.jpg"/><Relationship Id="rId18" Type="http://schemas.openxmlformats.org/officeDocument/2006/relationships/image" Target="../media/image64.emf"/><Relationship Id="rId3" Type="http://schemas.openxmlformats.org/officeDocument/2006/relationships/image" Target="../media/image55.png"/><Relationship Id="rId7" Type="http://schemas.openxmlformats.org/officeDocument/2006/relationships/image" Target="../media/image35.png"/><Relationship Id="rId12" Type="http://schemas.openxmlformats.org/officeDocument/2006/relationships/image" Target="../media/image38.png"/><Relationship Id="rId17" Type="http://schemas.openxmlformats.org/officeDocument/2006/relationships/image" Target="../media/image63.emf"/><Relationship Id="rId2" Type="http://schemas.openxmlformats.org/officeDocument/2006/relationships/image" Target="../media/image54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59.png"/><Relationship Id="rId5" Type="http://schemas.openxmlformats.org/officeDocument/2006/relationships/image" Target="../media/image57.png"/><Relationship Id="rId15" Type="http://schemas.openxmlformats.org/officeDocument/2006/relationships/image" Target="../media/image62.png"/><Relationship Id="rId10" Type="http://schemas.openxmlformats.org/officeDocument/2006/relationships/image" Target="../media/image58.png"/><Relationship Id="rId4" Type="http://schemas.openxmlformats.org/officeDocument/2006/relationships/image" Target="../media/image56.svg"/><Relationship Id="rId9" Type="http://schemas.openxmlformats.org/officeDocument/2006/relationships/image" Target="../media/image37.png"/><Relationship Id="rId1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9.png"/><Relationship Id="rId7" Type="http://schemas.openxmlformats.org/officeDocument/2006/relationships/image" Target="../media/image57.png"/><Relationship Id="rId12" Type="http://schemas.openxmlformats.org/officeDocument/2006/relationships/image" Target="../media/image77.png"/><Relationship Id="rId2" Type="http://schemas.openxmlformats.org/officeDocument/2006/relationships/hyperlink" Target="https://github.com/apache/systemds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11" Type="http://schemas.openxmlformats.org/officeDocument/2006/relationships/image" Target="../media/image76.png"/><Relationship Id="rId5" Type="http://schemas.openxmlformats.org/officeDocument/2006/relationships/image" Target="../media/image71.png"/><Relationship Id="rId10" Type="http://schemas.openxmlformats.org/officeDocument/2006/relationships/image" Target="../media/image75.png"/><Relationship Id="rId4" Type="http://schemas.openxmlformats.org/officeDocument/2006/relationships/image" Target="../media/image70.jpeg"/><Relationship Id="rId9" Type="http://schemas.openxmlformats.org/officeDocument/2006/relationships/image" Target="../media/image74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13" Type="http://schemas.openxmlformats.org/officeDocument/2006/relationships/image" Target="../media/image86.jpeg"/><Relationship Id="rId18" Type="http://schemas.openxmlformats.org/officeDocument/2006/relationships/image" Target="../media/image91.jpeg"/><Relationship Id="rId3" Type="http://schemas.openxmlformats.org/officeDocument/2006/relationships/image" Target="../media/image13.png"/><Relationship Id="rId7" Type="http://schemas.openxmlformats.org/officeDocument/2006/relationships/image" Target="../media/image80.jpeg"/><Relationship Id="rId12" Type="http://schemas.openxmlformats.org/officeDocument/2006/relationships/image" Target="../media/image85.jpeg"/><Relationship Id="rId17" Type="http://schemas.openxmlformats.org/officeDocument/2006/relationships/image" Target="../media/image90.jpeg"/><Relationship Id="rId2" Type="http://schemas.openxmlformats.org/officeDocument/2006/relationships/hyperlink" Target="https://github.com/daphne-eu/daphne" TargetMode="External"/><Relationship Id="rId16" Type="http://schemas.openxmlformats.org/officeDocument/2006/relationships/image" Target="../media/image8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jpeg"/><Relationship Id="rId11" Type="http://schemas.openxmlformats.org/officeDocument/2006/relationships/image" Target="../media/image84.jpeg"/><Relationship Id="rId5" Type="http://schemas.openxmlformats.org/officeDocument/2006/relationships/image" Target="../media/image78.jpeg"/><Relationship Id="rId15" Type="http://schemas.openxmlformats.org/officeDocument/2006/relationships/image" Target="../media/image88.jpeg"/><Relationship Id="rId10" Type="http://schemas.openxmlformats.org/officeDocument/2006/relationships/image" Target="../media/image83.jpeg"/><Relationship Id="rId19" Type="http://schemas.openxmlformats.org/officeDocument/2006/relationships/image" Target="../media/image92.png"/><Relationship Id="rId4" Type="http://schemas.openxmlformats.org/officeDocument/2006/relationships/image" Target="../media/image14.svg"/><Relationship Id="rId9" Type="http://schemas.openxmlformats.org/officeDocument/2006/relationships/image" Target="../media/image82.jpeg"/><Relationship Id="rId14" Type="http://schemas.openxmlformats.org/officeDocument/2006/relationships/image" Target="../media/image8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3" Type="http://schemas.openxmlformats.org/officeDocument/2006/relationships/image" Target="../media/image93.png"/><Relationship Id="rId7" Type="http://schemas.openxmlformats.org/officeDocument/2006/relationships/image" Target="../media/image9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5.jpeg"/><Relationship Id="rId5" Type="http://schemas.openxmlformats.org/officeDocument/2006/relationships/image" Target="../media/image74.jpg"/><Relationship Id="rId4" Type="http://schemas.openxmlformats.org/officeDocument/2006/relationships/image" Target="../media/image9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g"/><Relationship Id="rId11" Type="http://schemas.openxmlformats.org/officeDocument/2006/relationships/image" Target="../media/image27.jpg"/><Relationship Id="rId5" Type="http://schemas.openxmlformats.org/officeDocument/2006/relationships/image" Target="../media/image21.jp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damme.github.io/teaching/2025_summer/lde/lde_summer2025.html" TargetMode="External"/><Relationship Id="rId2" Type="http://schemas.openxmlformats.org/officeDocument/2006/relationships/hyperlink" Target="mailto:patrick.damme@tu-berlin.de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isis.tu-berlin.de/course/view.php?id=41969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B91E010B-877E-604A-96C7-32EFC5B57054}"/>
              </a:ext>
            </a:extLst>
          </p:cNvPr>
          <p:cNvSpPr txBox="1"/>
          <p:nvPr/>
        </p:nvSpPr>
        <p:spPr>
          <a:xfrm>
            <a:off x="550801" y="3050935"/>
            <a:ext cx="11523011" cy="11622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500"/>
              </a:lnSpc>
            </a:pPr>
            <a:r>
              <a:rPr lang="en-US" sz="4500" b="1" dirty="0">
                <a:solidFill>
                  <a:schemeClr val="bg1"/>
                </a:solidFill>
                <a:cs typeface="Arial" panose="020B0604020202020204" pitchFamily="34" charset="0"/>
              </a:rPr>
              <a:t>Project Large-scale Data Engineering (LDE)</a:t>
            </a:r>
          </a:p>
          <a:p>
            <a:pPr>
              <a:lnSpc>
                <a:spcPts val="4500"/>
              </a:lnSpc>
            </a:pPr>
            <a:r>
              <a:rPr lang="en-US" sz="4500" b="1" dirty="0">
                <a:solidFill>
                  <a:schemeClr val="bg1"/>
                </a:solidFill>
                <a:cs typeface="Arial" panose="020B0604020202020204" pitchFamily="34" charset="0"/>
              </a:rPr>
              <a:t>Kick-off Meeting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7FB4931-3EF5-3045-BA3B-F8959781C0D1}"/>
              </a:ext>
            </a:extLst>
          </p:cNvPr>
          <p:cNvSpPr txBox="1"/>
          <p:nvPr/>
        </p:nvSpPr>
        <p:spPr>
          <a:xfrm>
            <a:off x="550801" y="4575355"/>
            <a:ext cx="832807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200" b="1" dirty="0">
                <a:solidFill>
                  <a:schemeClr val="bg1"/>
                </a:solidFill>
                <a:cs typeface="Arial" panose="020B0604020202020204" pitchFamily="34" charset="0"/>
              </a:rPr>
              <a:t>Dr.-Ing. Patrick Damme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 err="1">
                <a:solidFill>
                  <a:schemeClr val="bg1"/>
                </a:solidFill>
                <a:cs typeface="Arial" panose="020B0604020202020204" pitchFamily="34" charset="0"/>
              </a:rPr>
              <a:t>Technische</a:t>
            </a: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 Universität Berlin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Berlin Institute for the Foundations of Learning and Data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Big Data Engineering (DAMS Lab)</a:t>
            </a:r>
            <a:endParaRPr lang="de-DE"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28C5F3-C7B7-3F09-E67B-2CB951E0B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01" y="6321314"/>
            <a:ext cx="853163" cy="3014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8920D0-3EF7-66BD-9DA1-37967723809B}"/>
              </a:ext>
            </a:extLst>
          </p:cNvPr>
          <p:cNvSpPr txBox="1"/>
          <p:nvPr/>
        </p:nvSpPr>
        <p:spPr>
          <a:xfrm>
            <a:off x="1518108" y="6275437"/>
            <a:ext cx="326409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Last update: Apr 14, 2025</a:t>
            </a:r>
          </a:p>
        </p:txBody>
      </p:sp>
    </p:spTree>
    <p:extLst>
      <p:ext uri="{BB962C8B-B14F-4D97-AF65-F5344CB8AC3E}">
        <p14:creationId xmlns:p14="http://schemas.microsoft.com/office/powerpoint/2010/main" val="3533876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B891D87-8AA2-0E85-91C5-CAB71507460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Introduced in </a:t>
            </a:r>
            <a:r>
              <a:rPr lang="en-US" dirty="0">
                <a:solidFill>
                  <a:srgbClr val="7889FB"/>
                </a:solidFill>
              </a:rPr>
              <a:t>Response to Students’ Feedback </a:t>
            </a:r>
            <a:r>
              <a:rPr lang="en-US" dirty="0"/>
              <a:t>(Course Evaluation)</a:t>
            </a:r>
          </a:p>
          <a:p>
            <a:pPr>
              <a:lnSpc>
                <a:spcPct val="100000"/>
              </a:lnSpc>
            </a:pPr>
            <a:r>
              <a:rPr lang="en-US" dirty="0"/>
              <a:t>Initial Prototype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80% functionally complete prototype including good set of test cases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Basis for further improvements driven by experiments and feedback</a:t>
            </a:r>
          </a:p>
          <a:p>
            <a:pPr>
              <a:lnSpc>
                <a:spcPct val="100000"/>
              </a:lnSpc>
            </a:pPr>
            <a:r>
              <a:rPr lang="en-US" dirty="0"/>
              <a:t>Intermediate Presentation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Slide presentation of 5-10 min per individual/team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Briefly </a:t>
            </a:r>
            <a:r>
              <a:rPr lang="en-US" b="1" dirty="0">
                <a:solidFill>
                  <a:srgbClr val="7889FB"/>
                </a:solidFill>
              </a:rPr>
              <a:t>present the problem </a:t>
            </a:r>
            <a:r>
              <a:rPr lang="en-US" dirty="0"/>
              <a:t>you work 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Give an </a:t>
            </a:r>
            <a:r>
              <a:rPr lang="en-US" b="1" dirty="0">
                <a:solidFill>
                  <a:srgbClr val="7889FB"/>
                </a:solidFill>
              </a:rPr>
              <a:t>overview of your initial prototype</a:t>
            </a:r>
            <a:br>
              <a:rPr lang="en-US" b="1" dirty="0">
                <a:solidFill>
                  <a:srgbClr val="7889FB"/>
                </a:solidFill>
              </a:rPr>
            </a:br>
            <a:r>
              <a:rPr lang="en-US" dirty="0"/>
              <a:t>(concepts and crucial changes to the code base)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Outline your </a:t>
            </a:r>
            <a:r>
              <a:rPr lang="en-US" b="1" dirty="0">
                <a:solidFill>
                  <a:srgbClr val="7889FB"/>
                </a:solidFill>
              </a:rPr>
              <a:t>planned experiments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Should be the result of </a:t>
            </a:r>
            <a:r>
              <a:rPr lang="en-US" b="1" dirty="0">
                <a:solidFill>
                  <a:schemeClr val="accent1"/>
                </a:solidFill>
              </a:rPr>
              <a:t>prior discussions with your project mentor</a:t>
            </a:r>
          </a:p>
          <a:p>
            <a:pPr>
              <a:lnSpc>
                <a:spcPct val="100000"/>
              </a:lnSpc>
            </a:pPr>
            <a:r>
              <a:rPr lang="en-US" dirty="0"/>
              <a:t>Benefits for You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rgbClr val="7889FB"/>
                </a:solidFill>
              </a:rPr>
              <a:t>Improved time management</a:t>
            </a:r>
            <a:r>
              <a:rPr lang="en-US" dirty="0"/>
              <a:t> (retain enough time for experiments)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rgbClr val="7889FB"/>
                </a:solidFill>
              </a:rPr>
              <a:t>Exchange with the other students </a:t>
            </a:r>
            <a:r>
              <a:rPr lang="en-US" dirty="0"/>
              <a:t>in the project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rgbClr val="7889FB"/>
                </a:solidFill>
              </a:rPr>
              <a:t>Get feedback </a:t>
            </a:r>
            <a:r>
              <a:rPr lang="en-US" dirty="0"/>
              <a:t>by project mentors and other students for improving the </a:t>
            </a:r>
            <a:r>
              <a:rPr lang="en-US" b="1" dirty="0">
                <a:solidFill>
                  <a:srgbClr val="7889FB"/>
                </a:solidFill>
              </a:rPr>
              <a:t>quality of your prototype</a:t>
            </a:r>
            <a:endParaRPr lang="en-US" dirty="0">
              <a:solidFill>
                <a:srgbClr val="7889FB"/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98CBAF3-0AB7-F71E-D877-D3C2CB1C02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5866" y="396545"/>
            <a:ext cx="9162899" cy="717437"/>
          </a:xfrm>
        </p:spPr>
        <p:txBody>
          <a:bodyPr/>
          <a:lstStyle/>
          <a:p>
            <a:r>
              <a:rPr lang="en-US" dirty="0"/>
              <a:t>Project Deliverables: Initial Prototype &amp; Intermediate Presentation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DDB8DCE-9F6A-EFE0-98F0-B2085F549E12}"/>
              </a:ext>
            </a:extLst>
          </p:cNvPr>
          <p:cNvSpPr txBox="1"/>
          <p:nvPr/>
        </p:nvSpPr>
        <p:spPr>
          <a:xfrm>
            <a:off x="8264273" y="2601532"/>
            <a:ext cx="28923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Ungraded </a:t>
            </a:r>
            <a:r>
              <a:rPr lang="en-US" b="1" dirty="0">
                <a:solidFill>
                  <a:srgbClr val="000000"/>
                </a:solidFill>
              </a:rPr>
              <a:t>Prerequisites</a:t>
            </a:r>
            <a:br>
              <a:rPr lang="en-US" b="1" dirty="0">
                <a:solidFill>
                  <a:srgbClr val="000000"/>
                </a:solidFill>
              </a:rPr>
            </a:br>
            <a:r>
              <a:rPr lang="en-US" b="1" dirty="0">
                <a:solidFill>
                  <a:srgbClr val="000000"/>
                </a:solidFill>
              </a:rPr>
              <a:t>for the Portfolio Exam</a:t>
            </a:r>
            <a:br>
              <a:rPr lang="en-US" b="1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to be allowed make mistakes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and learn from them</a:t>
            </a:r>
          </a:p>
          <a:p>
            <a:pPr algn="ctr"/>
            <a:endParaRPr lang="en-US" b="1" dirty="0" err="1">
              <a:solidFill>
                <a:schemeClr val="accent1"/>
              </a:solidFill>
            </a:endParaRPr>
          </a:p>
        </p:txBody>
      </p:sp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C2879A75-BC27-52C3-5F9F-EB7BA60BFDBD}"/>
              </a:ext>
            </a:extLst>
          </p:cNvPr>
          <p:cNvSpPr/>
          <p:nvPr/>
        </p:nvSpPr>
        <p:spPr>
          <a:xfrm>
            <a:off x="7743825" y="1657350"/>
            <a:ext cx="419100" cy="3038475"/>
          </a:xfrm>
          <a:prstGeom prst="rightBrace">
            <a:avLst>
              <a:gd name="adj1" fmla="val 44697"/>
              <a:gd name="adj2" fmla="val 50000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32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B4E34-6669-47E1-0884-422237646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E9E1889-D2C1-85E7-493D-D869EBCBFED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Final Prototype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100% functionally complete prototype</a:t>
            </a:r>
            <a:br>
              <a:rPr lang="en-US" dirty="0"/>
            </a:br>
            <a:r>
              <a:rPr lang="en-US" dirty="0"/>
              <a:t>including good set of test cases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Efficiency (confirmed by experiments)</a:t>
            </a:r>
          </a:p>
          <a:p>
            <a:pPr>
              <a:lnSpc>
                <a:spcPct val="100000"/>
              </a:lnSpc>
            </a:pPr>
            <a:r>
              <a:rPr lang="en-US" dirty="0"/>
              <a:t>Final Presentation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Summarize the problem </a:t>
            </a:r>
            <a:r>
              <a:rPr lang="en-US" dirty="0"/>
              <a:t>and give</a:t>
            </a:r>
            <a:br>
              <a:rPr lang="en-US" dirty="0"/>
            </a:br>
            <a:r>
              <a:rPr lang="en-US" dirty="0"/>
              <a:t>an </a:t>
            </a:r>
            <a:r>
              <a:rPr lang="en-US" b="1" dirty="0">
                <a:solidFill>
                  <a:srgbClr val="7889FB"/>
                </a:solidFill>
              </a:rPr>
              <a:t>overview of your final prototype</a:t>
            </a:r>
          </a:p>
          <a:p>
            <a:pPr lvl="1"/>
            <a:r>
              <a:rPr lang="en-US" dirty="0"/>
              <a:t>Present your </a:t>
            </a:r>
            <a:r>
              <a:rPr lang="en-US" b="1" dirty="0">
                <a:solidFill>
                  <a:srgbClr val="7889FB"/>
                </a:solidFill>
              </a:rPr>
              <a:t>experimental results</a:t>
            </a:r>
          </a:p>
          <a:p>
            <a:pPr lvl="1"/>
            <a:r>
              <a:rPr lang="en-US" b="1" dirty="0"/>
              <a:t>1 student: </a:t>
            </a:r>
            <a:r>
              <a:rPr lang="en-US" b="1" dirty="0">
                <a:solidFill>
                  <a:schemeClr val="accent1"/>
                </a:solidFill>
              </a:rPr>
              <a:t>10 min talk + 5 min discussion = 15 min</a:t>
            </a:r>
          </a:p>
          <a:p>
            <a:pPr lvl="1"/>
            <a:r>
              <a:rPr lang="en-US" b="1" dirty="0"/>
              <a:t>2 students: </a:t>
            </a:r>
            <a:r>
              <a:rPr lang="en-US" b="1" dirty="0">
                <a:solidFill>
                  <a:schemeClr val="accent1"/>
                </a:solidFill>
              </a:rPr>
              <a:t>13 min + 7 min = 20 min</a:t>
            </a:r>
          </a:p>
          <a:p>
            <a:pPr lvl="1"/>
            <a:r>
              <a:rPr lang="en-US" b="1" dirty="0"/>
              <a:t>3 students: </a:t>
            </a:r>
            <a:r>
              <a:rPr lang="en-US" b="1" dirty="0">
                <a:solidFill>
                  <a:schemeClr val="accent1"/>
                </a:solidFill>
              </a:rPr>
              <a:t>16 min + 9 min = 25 min</a:t>
            </a:r>
          </a:p>
          <a:p>
            <a:pPr lvl="1"/>
            <a:r>
              <a:rPr lang="en-US" dirty="0"/>
              <a:t>Audience: engage in the discussion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rgbClr val="7889FB"/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57306F9-895F-F5EB-C555-855376AD608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Project Deliverables: Final Prototype &amp; Final Presentation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CA2B97B-F3DA-227A-83E1-FA465A91DD7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#41086 (seminar + project)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Graded portfolio exam</a:t>
            </a:r>
          </a:p>
          <a:p>
            <a:pPr lvl="2"/>
            <a:r>
              <a:rPr lang="en-US" sz="1800" kern="150" dirty="0">
                <a:solidFill>
                  <a:schemeClr val="accent2"/>
                </a:solidFill>
                <a:effectLst/>
                <a:latin typeface="OpenSymbol"/>
                <a:ea typeface="OpenSymbol"/>
                <a:cs typeface="OpenSymbol"/>
              </a:rPr>
              <a:t>25 pts: summary paper</a:t>
            </a:r>
          </a:p>
          <a:p>
            <a:pPr lvl="2"/>
            <a:r>
              <a:rPr lang="en-US" sz="1800" kern="150" dirty="0">
                <a:solidFill>
                  <a:schemeClr val="accent2"/>
                </a:solidFill>
                <a:effectLst/>
                <a:latin typeface="OpenSymbol"/>
                <a:ea typeface="OpenSymbol"/>
                <a:cs typeface="OpenSymbol"/>
              </a:rPr>
              <a:t>15 pts: presentation</a:t>
            </a:r>
          </a:p>
          <a:p>
            <a:pPr lvl="2"/>
            <a:r>
              <a:rPr lang="en-US" sz="1800" kern="150" dirty="0">
                <a:solidFill>
                  <a:srgbClr val="000000"/>
                </a:solidFill>
                <a:effectLst/>
                <a:latin typeface="OpenSymbol"/>
                <a:ea typeface="OpenSymbol"/>
                <a:cs typeface="OpenSymbol"/>
              </a:rPr>
              <a:t>50 pts: design/</a:t>
            </a:r>
            <a:r>
              <a:rPr lang="en-US" sz="1800" kern="150" dirty="0" err="1">
                <a:solidFill>
                  <a:srgbClr val="000000"/>
                </a:solidFill>
                <a:effectLst/>
                <a:latin typeface="OpenSymbol"/>
                <a:ea typeface="OpenSymbol"/>
                <a:cs typeface="OpenSymbol"/>
              </a:rPr>
              <a:t>impl</a:t>
            </a:r>
            <a:r>
              <a:rPr lang="en-US" sz="1800" kern="150" dirty="0">
                <a:solidFill>
                  <a:srgbClr val="000000"/>
                </a:solidFill>
                <a:effectLst/>
                <a:latin typeface="OpenSymbol"/>
                <a:ea typeface="OpenSymbol"/>
                <a:cs typeface="OpenSymbol"/>
              </a:rPr>
              <a:t>/tests/doc</a:t>
            </a:r>
          </a:p>
          <a:p>
            <a:pPr lvl="2"/>
            <a:r>
              <a:rPr lang="en-US" sz="1800" kern="150" dirty="0">
                <a:solidFill>
                  <a:srgbClr val="000000"/>
                </a:solidFill>
                <a:effectLst/>
                <a:latin typeface="OpenSymbol"/>
                <a:ea typeface="OpenSymbol"/>
                <a:cs typeface="OpenSymbol"/>
              </a:rPr>
              <a:t>10 pts: presentation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#41183 (project-only)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Graded portfolio exam</a:t>
            </a:r>
          </a:p>
          <a:p>
            <a:pPr lvl="2"/>
            <a:r>
              <a:rPr lang="en-US" dirty="0"/>
              <a:t>85</a:t>
            </a:r>
            <a:r>
              <a:rPr lang="en-US" sz="1800" kern="150" dirty="0">
                <a:effectLst/>
                <a:latin typeface="OpenSymbol"/>
                <a:ea typeface="OpenSymbol"/>
                <a:cs typeface="OpenSymbol"/>
              </a:rPr>
              <a:t> pts:</a:t>
            </a:r>
            <a:r>
              <a:rPr lang="en-US" dirty="0"/>
              <a:t> implementation/tests/documentation</a:t>
            </a:r>
          </a:p>
          <a:p>
            <a:pPr lvl="2"/>
            <a:r>
              <a:rPr lang="en-US" dirty="0"/>
              <a:t>15</a:t>
            </a:r>
            <a:r>
              <a:rPr lang="en-US" sz="1800" kern="150" dirty="0">
                <a:effectLst/>
                <a:latin typeface="OpenSymbol"/>
                <a:ea typeface="OpenSymbol"/>
                <a:cs typeface="OpenSymbol"/>
              </a:rPr>
              <a:t> pts:</a:t>
            </a:r>
            <a:r>
              <a:rPr lang="en-US" dirty="0"/>
              <a:t> presentation</a:t>
            </a:r>
          </a:p>
          <a:p>
            <a:r>
              <a:rPr lang="en-US" dirty="0">
                <a:solidFill>
                  <a:schemeClr val="accent1"/>
                </a:solidFill>
              </a:rPr>
              <a:t>Academic Honesty / No Plagiarism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b="0" dirty="0"/>
              <a:t>implies that use of LLMs like ChatGPT is prohibited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82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CD0E8EC-CFDE-DBAB-A53B-4B06F8ACF6E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Portfolio exam registration: </a:t>
            </a:r>
            <a:r>
              <a:rPr lang="en-US" dirty="0">
                <a:solidFill>
                  <a:srgbClr val="C00000"/>
                </a:solidFill>
              </a:rPr>
              <a:t>May 12 – Jun 09</a:t>
            </a:r>
          </a:p>
          <a:p>
            <a:pPr lvl="1"/>
            <a:r>
              <a:rPr lang="en-US" dirty="0"/>
              <a:t>Binding registration in Moses/MTS</a:t>
            </a:r>
          </a:p>
          <a:p>
            <a:pPr lvl="1"/>
            <a:r>
              <a:rPr lang="en-US" dirty="0"/>
              <a:t>Including selection of seminar presentation date</a:t>
            </a:r>
            <a:br>
              <a:rPr lang="en-US" dirty="0"/>
            </a:br>
            <a:r>
              <a:rPr lang="en-US" dirty="0"/>
              <a:t>(first-come-first-serve)</a:t>
            </a:r>
          </a:p>
          <a:p>
            <a:r>
              <a:rPr lang="en-US" dirty="0"/>
              <a:t>Portfolio exam de-registration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Until 3 days before the first graded exam part</a:t>
            </a:r>
          </a:p>
          <a:p>
            <a:pPr lvl="2"/>
            <a:r>
              <a:rPr lang="en-US" dirty="0"/>
              <a:t>Modules “LDE”/”Seminar LDE”: until </a:t>
            </a:r>
            <a:r>
              <a:rPr lang="en-US" b="1" dirty="0"/>
              <a:t>Jun 20</a:t>
            </a:r>
          </a:p>
          <a:p>
            <a:pPr lvl="2"/>
            <a:r>
              <a:rPr lang="en-US" dirty="0"/>
              <a:t>Module “Project LDE”: until </a:t>
            </a:r>
            <a:r>
              <a:rPr lang="en-US" b="1" dirty="0"/>
              <a:t>Jul 25</a:t>
            </a:r>
          </a:p>
          <a:p>
            <a:pPr lvl="2"/>
            <a:r>
              <a:rPr lang="en-US" dirty="0"/>
              <a:t>De-register yourself in Moses/MTS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With sufficient reason: Until the day of the exam</a:t>
            </a:r>
          </a:p>
          <a:p>
            <a:pPr lvl="2"/>
            <a:r>
              <a:rPr lang="en-US" dirty="0"/>
              <a:t>In case of sickness etc.</a:t>
            </a:r>
          </a:p>
          <a:p>
            <a:pPr lvl="2"/>
            <a:r>
              <a:rPr lang="en-US" dirty="0"/>
              <a:t>Modules “LDE”/”Seminar LDE”:</a:t>
            </a:r>
            <a:br>
              <a:rPr lang="en-US" dirty="0"/>
            </a:br>
            <a:r>
              <a:rPr lang="en-US" dirty="0"/>
              <a:t>until </a:t>
            </a:r>
            <a:r>
              <a:rPr lang="en-US" b="1" dirty="0"/>
              <a:t>Jun 23/Jul 07/Jul 14</a:t>
            </a:r>
          </a:p>
          <a:p>
            <a:pPr lvl="2"/>
            <a:r>
              <a:rPr lang="en-US" dirty="0"/>
              <a:t>Module “Project LDE”: until </a:t>
            </a:r>
            <a:r>
              <a:rPr lang="en-US" b="1" dirty="0"/>
              <a:t>Jul 28/Aug 04</a:t>
            </a:r>
          </a:p>
          <a:p>
            <a:pPr lvl="1"/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AFA5508-2A25-2CB7-94AF-01EF9F88EB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Portfolio Exam Registration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5773C32-4820-B02B-CB34-3C88398CA44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Missing deadlines/exam </a:t>
            </a:r>
            <a:r>
              <a:rPr lang="en-US" b="1" dirty="0"/>
              <a:t>without de-registration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Zero points in the respective exam part (!)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Approach us early in case of problems</a:t>
            </a:r>
          </a:p>
          <a:p>
            <a:endParaRPr lang="en-US" dirty="0"/>
          </a:p>
          <a:p>
            <a:r>
              <a:rPr lang="en-US" dirty="0"/>
              <a:t>If you don’t want to take LDE anymore</a:t>
            </a:r>
          </a:p>
          <a:p>
            <a:pPr lvl="1"/>
            <a:r>
              <a:rPr lang="en-US" dirty="0"/>
              <a:t>Let me know asap to give students in the queue</a:t>
            </a:r>
            <a:br>
              <a:rPr lang="en-US" dirty="0"/>
            </a:br>
            <a:r>
              <a:rPr lang="en-US" dirty="0"/>
              <a:t>a chance to fill in</a:t>
            </a:r>
          </a:p>
          <a:p>
            <a:pPr lvl="1"/>
            <a:endParaRPr lang="en-US" b="1" dirty="0">
              <a:solidFill>
                <a:srgbClr val="7889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42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D2DDB17-7462-0BB7-A23E-3B74CBE310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Design/implement a prototype </a:t>
            </a:r>
            <a:r>
              <a:rPr lang="en-US" dirty="0"/>
              <a:t>in DAPHNE/</a:t>
            </a:r>
            <a:r>
              <a:rPr lang="en-US" dirty="0" err="1"/>
              <a:t>SystemDS</a:t>
            </a:r>
            <a:endParaRPr lang="en-US" dirty="0"/>
          </a:p>
          <a:p>
            <a:pPr lvl="1"/>
            <a:r>
              <a:rPr lang="en-US" b="1" dirty="0"/>
              <a:t>AND</a:t>
            </a:r>
            <a:r>
              <a:rPr lang="en-US" dirty="0"/>
              <a:t> </a:t>
            </a:r>
            <a:r>
              <a:rPr lang="en-US" b="1" dirty="0">
                <a:solidFill>
                  <a:srgbClr val="7889FB"/>
                </a:solidFill>
              </a:rPr>
              <a:t>prove it is a valuable contribution </a:t>
            </a:r>
            <a:r>
              <a:rPr lang="en-US" dirty="0"/>
              <a:t>to the system</a:t>
            </a:r>
            <a:br>
              <a:rPr lang="en-US" dirty="0"/>
            </a:br>
            <a:r>
              <a:rPr lang="en-US" dirty="0"/>
              <a:t>(tests, documentation, experiments)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Present and defend your work </a:t>
            </a:r>
            <a:r>
              <a:rPr lang="en-US" dirty="0"/>
              <a:t>in a presentation &amp; discussion</a:t>
            </a:r>
          </a:p>
          <a:p>
            <a:r>
              <a:rPr lang="en-US" dirty="0"/>
              <a:t>Focus on Methodology</a:t>
            </a:r>
          </a:p>
          <a:p>
            <a:pPr lvl="1"/>
            <a:r>
              <a:rPr lang="en-US" dirty="0"/>
              <a:t>LDE as a preparation for a bachelor/master thesis at the DAMS Lab</a:t>
            </a:r>
          </a:p>
          <a:p>
            <a:r>
              <a:rPr lang="en-US" dirty="0"/>
              <a:t>Mindset: Be Open Learn New Things and to Work on Any Part of the System</a:t>
            </a:r>
          </a:p>
          <a:p>
            <a:pPr lvl="1"/>
            <a:r>
              <a:rPr lang="en-US" dirty="0"/>
              <a:t>Whatever it takes to fulfill the task</a:t>
            </a:r>
          </a:p>
          <a:p>
            <a:pPr lvl="1"/>
            <a:r>
              <a:rPr lang="en-US" dirty="0"/>
              <a:t>Self-guided acquisition of required technical skills</a:t>
            </a:r>
          </a:p>
          <a:p>
            <a:r>
              <a:rPr lang="en-US" dirty="0"/>
              <a:t>Grading Criteria</a:t>
            </a:r>
          </a:p>
          <a:p>
            <a:pPr lvl="1"/>
            <a:r>
              <a:rPr lang="en-US" dirty="0"/>
              <a:t>Design/implementation (functionality)</a:t>
            </a:r>
          </a:p>
          <a:p>
            <a:pPr lvl="1"/>
            <a:r>
              <a:rPr lang="en-US" dirty="0"/>
              <a:t>Code quality + tests + documentation</a:t>
            </a:r>
          </a:p>
          <a:p>
            <a:pPr lvl="1"/>
            <a:r>
              <a:rPr lang="en-US" dirty="0"/>
              <a:t>Experiments</a:t>
            </a:r>
          </a:p>
          <a:p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E2EA8CD-DF85-8108-6263-1AF1FC8F03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LDE Project Goals and Mindset</a:t>
            </a:r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BF4F8C06-A56A-FB1C-09EE-1DCCB781D30C}"/>
              </a:ext>
            </a:extLst>
          </p:cNvPr>
          <p:cNvSpPr/>
          <p:nvPr/>
        </p:nvSpPr>
        <p:spPr>
          <a:xfrm>
            <a:off x="7112000" y="1662579"/>
            <a:ext cx="287867" cy="1066800"/>
          </a:xfrm>
          <a:prstGeom prst="rightBrace">
            <a:avLst>
              <a:gd name="adj1" fmla="val 55392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CAF905B-8C36-E70C-0A57-C5F5116AE8EC}"/>
              </a:ext>
            </a:extLst>
          </p:cNvPr>
          <p:cNvSpPr txBox="1"/>
          <p:nvPr/>
        </p:nvSpPr>
        <p:spPr>
          <a:xfrm>
            <a:off x="7399867" y="1734314"/>
            <a:ext cx="26310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High-quality and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convincing contribution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to an open-source system</a:t>
            </a:r>
          </a:p>
        </p:txBody>
      </p:sp>
    </p:spTree>
    <p:extLst>
      <p:ext uri="{BB962C8B-B14F-4D97-AF65-F5344CB8AC3E}">
        <p14:creationId xmlns:p14="http://schemas.microsoft.com/office/powerpoint/2010/main" val="112735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D0E9B9E-3E14-7B6A-CADF-F38915FF95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Projects in DAPHNE and Apache </a:t>
            </a:r>
            <a:r>
              <a:rPr lang="en-US" dirty="0" err="1"/>
              <a:t>SystemDS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077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F0C8544-3FA1-1678-5EDB-71DE8679A7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Overview: Two Systems Developed at the DAMS Lab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274D3F8-752C-B7FE-A121-856656994F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0799" y="2182391"/>
            <a:ext cx="5545201" cy="264282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An Open and Extensible System Infrastructure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for </a:t>
            </a:r>
            <a:r>
              <a:rPr lang="en-US" dirty="0">
                <a:solidFill>
                  <a:schemeClr val="accent1"/>
                </a:solidFill>
              </a:rPr>
              <a:t>Integrated Data Analysis Pipelines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Intersection of data management,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machine learning, high-performance computing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Open-source (Apache v2 license)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hlinkClick r:id="rId2"/>
              </a:rPr>
              <a:t>https://github.com/daphne-eu/daphne</a:t>
            </a:r>
            <a:endParaRPr lang="en-US" dirty="0"/>
          </a:p>
          <a:p>
            <a:pPr lvl="1"/>
            <a:r>
              <a:rPr lang="en-US" dirty="0">
                <a:solidFill>
                  <a:srgbClr val="000000"/>
                </a:solidFill>
              </a:rPr>
              <a:t>Originated from DAPHNE EU-project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Written mostly in C++, Python, </a:t>
            </a:r>
            <a:r>
              <a:rPr lang="en-US" dirty="0" err="1">
                <a:solidFill>
                  <a:srgbClr val="000000"/>
                </a:solidFill>
              </a:rPr>
              <a:t>DaphneDSL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Since 2020 (open-source since 2022)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FF5F702-CF84-CE24-40CD-5EB90D95147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14945" y="2176168"/>
            <a:ext cx="5545201" cy="264282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A Declarative ML System for the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End-to-End Data Science Lifecycle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Data integration/cleaning/prep, model selection/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training/validation/debugging/deployment/scoring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Open-source (Apache v2 license)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hlinkClick r:id="rId3"/>
              </a:rPr>
              <a:t>https://github.com/apache/systemds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Originated from Apache </a:t>
            </a:r>
            <a:r>
              <a:rPr lang="en-US" dirty="0" err="1">
                <a:solidFill>
                  <a:srgbClr val="000000"/>
                </a:solidFill>
              </a:rPr>
              <a:t>SystemML</a:t>
            </a:r>
            <a:r>
              <a:rPr lang="en-US" dirty="0">
                <a:solidFill>
                  <a:srgbClr val="000000"/>
                </a:solidFill>
              </a:rPr>
              <a:t> (started at IBM)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Written mostly in Java, Python, and DML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Since 2010 (open-source since 2015) (as </a:t>
            </a:r>
            <a:r>
              <a:rPr lang="en-US" dirty="0" err="1">
                <a:solidFill>
                  <a:srgbClr val="000000"/>
                </a:solidFill>
              </a:rPr>
              <a:t>SystemML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2BF111C-7C2C-5AB2-3E2D-EC841C17E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06" y="1194100"/>
            <a:ext cx="3384170" cy="78284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18A3024-ADAC-0B80-1B5E-1784EA6EE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5764" y="1261672"/>
            <a:ext cx="2381250" cy="6477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4A0C14C-3D3D-2F1F-5A31-4139F04DB2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5931" y="1182919"/>
            <a:ext cx="1980908" cy="80520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52B53F8-0C44-9D44-1BA9-AF638DB1E1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6954" y="1319428"/>
            <a:ext cx="798282" cy="532188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433999F7-7EF8-B20D-0A7C-BD1DB618ABD0}"/>
              </a:ext>
            </a:extLst>
          </p:cNvPr>
          <p:cNvGrpSpPr/>
          <p:nvPr/>
        </p:nvGrpSpPr>
        <p:grpSpPr>
          <a:xfrm>
            <a:off x="1071262" y="5122749"/>
            <a:ext cx="4249650" cy="738664"/>
            <a:chOff x="935051" y="4525510"/>
            <a:chExt cx="4249650" cy="738664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EDFDF684-6A2D-03A1-217C-A78CD0ACD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5051" y="4553742"/>
              <a:ext cx="527113" cy="682201"/>
            </a:xfrm>
            <a:prstGeom prst="rect">
              <a:avLst/>
            </a:prstGeom>
            <a:ln w="28575">
              <a:solidFill>
                <a:srgbClr val="7889FB"/>
              </a:solidFill>
            </a:ln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50684DB3-22E5-1CA9-64AB-596CBB7EFDBE}"/>
                </a:ext>
              </a:extLst>
            </p:cNvPr>
            <p:cNvSpPr txBox="1"/>
            <p:nvPr/>
          </p:nvSpPr>
          <p:spPr>
            <a:xfrm>
              <a:off x="1492847" y="4525510"/>
              <a:ext cx="369185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[Patrick Damme et al.: DAPHNE: An Open and Extensible System Infrastructure for Integrated Data Analysis Pipelines. CIDR 2022]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58E05A89-1456-3C18-02BD-F5E07CD165CB}"/>
              </a:ext>
            </a:extLst>
          </p:cNvPr>
          <p:cNvGrpSpPr/>
          <p:nvPr/>
        </p:nvGrpSpPr>
        <p:grpSpPr>
          <a:xfrm>
            <a:off x="6604660" y="5122749"/>
            <a:ext cx="4249650" cy="738664"/>
            <a:chOff x="6468449" y="4525510"/>
            <a:chExt cx="4249650" cy="738664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69F67956-4B0D-7818-2B46-762215B37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68449" y="4553583"/>
              <a:ext cx="527437" cy="682518"/>
            </a:xfrm>
            <a:prstGeom prst="rect">
              <a:avLst/>
            </a:prstGeom>
            <a:ln w="28575">
              <a:solidFill>
                <a:srgbClr val="7889FB"/>
              </a:solidFill>
            </a:ln>
          </p:spPr>
        </p:pic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10342B72-096D-35A9-A6B8-51F603D9F919}"/>
                </a:ext>
              </a:extLst>
            </p:cNvPr>
            <p:cNvSpPr txBox="1"/>
            <p:nvPr/>
          </p:nvSpPr>
          <p:spPr>
            <a:xfrm>
              <a:off x="7026245" y="4525510"/>
              <a:ext cx="369185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[Matthias Boehm et al.: </a:t>
              </a:r>
              <a:r>
                <a:rPr lang="en-US" sz="1400" dirty="0" err="1">
                  <a:solidFill>
                    <a:srgbClr val="000000"/>
                  </a:solidFill>
                </a:rPr>
                <a:t>SystemDS</a:t>
              </a:r>
              <a:r>
                <a:rPr lang="en-US" sz="1400" dirty="0">
                  <a:solidFill>
                    <a:srgbClr val="000000"/>
                  </a:solidFill>
                </a:rPr>
                <a:t>: A Declarative Machine Learning System for the End-to-End Data Science Lifecycle. CIDR 2020]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6676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155B5-CD3B-3C52-AD91-B8E398AA2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CCCC1FD-C905-688B-6112-4D5C7E4486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Simplified High-level Architecture of DAPHNE and </a:t>
            </a:r>
            <a:r>
              <a:rPr lang="en-US" dirty="0" err="1"/>
              <a:t>SystemDS</a:t>
            </a:r>
            <a:endParaRPr lang="en-US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132CCFB1-1B11-B3C0-3212-BA6032FE52E2}"/>
              </a:ext>
            </a:extLst>
          </p:cNvPr>
          <p:cNvSpPr/>
          <p:nvPr/>
        </p:nvSpPr>
        <p:spPr>
          <a:xfrm>
            <a:off x="4016963" y="2624782"/>
            <a:ext cx="4154576" cy="246641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System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B0A4840-94B2-377E-81A1-8A7FE0E02F32}"/>
              </a:ext>
            </a:extLst>
          </p:cNvPr>
          <p:cNvGrpSpPr/>
          <p:nvPr/>
        </p:nvGrpSpPr>
        <p:grpSpPr>
          <a:xfrm>
            <a:off x="4099536" y="2727739"/>
            <a:ext cx="3989430" cy="2260503"/>
            <a:chOff x="4007941" y="1937451"/>
            <a:chExt cx="3989430" cy="2260503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EF95BC3A-9E0A-56AF-5CF7-80F524427D85}"/>
                </a:ext>
              </a:extLst>
            </p:cNvPr>
            <p:cNvSpPr/>
            <p:nvPr/>
          </p:nvSpPr>
          <p:spPr>
            <a:xfrm>
              <a:off x="4007941" y="1937451"/>
              <a:ext cx="3989430" cy="524395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u="sng" dirty="0">
                  <a:solidFill>
                    <a:srgbClr val="000000"/>
                  </a:solidFill>
                </a:rPr>
                <a:t>Language Abstractions &amp; APIs</a:t>
              </a:r>
            </a:p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Domain-specific language (DSL), Python API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CA8A3970-046D-378C-3146-603F52AF86F6}"/>
                </a:ext>
              </a:extLst>
            </p:cNvPr>
            <p:cNvSpPr/>
            <p:nvPr/>
          </p:nvSpPr>
          <p:spPr>
            <a:xfrm>
              <a:off x="4007941" y="2545699"/>
              <a:ext cx="3989430" cy="783602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u="sng" dirty="0">
                  <a:solidFill>
                    <a:srgbClr val="000000"/>
                  </a:solidFill>
                </a:rPr>
                <a:t>Optimizing Compiler</a:t>
              </a:r>
              <a:br>
                <a:rPr lang="en-US" sz="1600" b="1" u="sng" dirty="0">
                  <a:solidFill>
                    <a:srgbClr val="000000"/>
                  </a:solidFill>
                </a:rPr>
              </a:br>
              <a:r>
                <a:rPr lang="en-US" sz="1600" dirty="0">
                  <a:solidFill>
                    <a:srgbClr val="000000"/>
                  </a:solidFill>
                </a:rPr>
                <a:t>DSL parser, Intermediate representation (IR),</a:t>
              </a:r>
              <a:br>
                <a:rPr lang="en-US" sz="1600" dirty="0">
                  <a:solidFill>
                    <a:srgbClr val="000000"/>
                  </a:solidFill>
                </a:rPr>
              </a:br>
              <a:r>
                <a:rPr lang="en-US" sz="1600" dirty="0">
                  <a:solidFill>
                    <a:srgbClr val="000000"/>
                  </a:solidFill>
                </a:rPr>
                <a:t>Compiler passes (lowering and optimization)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D2A0E7CF-5E15-1E4C-330A-5E8C21C1A2A1}"/>
                </a:ext>
              </a:extLst>
            </p:cNvPr>
            <p:cNvSpPr/>
            <p:nvPr/>
          </p:nvSpPr>
          <p:spPr>
            <a:xfrm>
              <a:off x="4007941" y="3413154"/>
              <a:ext cx="3989430" cy="7848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u="sng" dirty="0">
                  <a:solidFill>
                    <a:srgbClr val="000000"/>
                  </a:solidFill>
                </a:rPr>
                <a:t>Runtime</a:t>
              </a:r>
            </a:p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Parallel local &amp; distributed execution,</a:t>
              </a:r>
              <a:br>
                <a:rPr lang="en-US" sz="1600" dirty="0">
                  <a:solidFill>
                    <a:srgbClr val="000000"/>
                  </a:solidFill>
                </a:rPr>
              </a:br>
              <a:r>
                <a:rPr lang="en-US" sz="1600" dirty="0">
                  <a:solidFill>
                    <a:srgbClr val="000000"/>
                  </a:solidFill>
                </a:rPr>
                <a:t>Hardware accelerators (e.g., GPU)</a:t>
              </a:r>
            </a:p>
          </p:txBody>
        </p: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161C7673-A68A-7540-4D88-76278E4A75C7}"/>
              </a:ext>
            </a:extLst>
          </p:cNvPr>
          <p:cNvSpPr txBox="1"/>
          <p:nvPr/>
        </p:nvSpPr>
        <p:spPr>
          <a:xfrm>
            <a:off x="3494125" y="1118195"/>
            <a:ext cx="252947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rgbClr val="000000"/>
                </a:solidFill>
              </a:rPr>
              <a:t>Program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matrix/frame data types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linear/relational algebra ops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complex control flow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D4B9E23-862C-7B2F-83D1-F70D31B33463}"/>
              </a:ext>
            </a:extLst>
          </p:cNvPr>
          <p:cNvSpPr txBox="1"/>
          <p:nvPr/>
        </p:nvSpPr>
        <p:spPr>
          <a:xfrm>
            <a:off x="6164904" y="1118195"/>
            <a:ext cx="33640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</a:rPr>
              <a:t>Input Data</a:t>
            </a:r>
            <a:br>
              <a:rPr lang="en-US" sz="1600" b="1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open file formats</a:t>
            </a:r>
          </a:p>
          <a:p>
            <a:r>
              <a:rPr lang="en-US" sz="1600" dirty="0">
                <a:solidFill>
                  <a:srgbClr val="000000"/>
                </a:solidFill>
              </a:rPr>
              <a:t>data exchange with other systems/libs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8A315CF-7130-2523-23A1-282D0DE02743}"/>
              </a:ext>
            </a:extLst>
          </p:cNvPr>
          <p:cNvSpPr txBox="1"/>
          <p:nvPr/>
        </p:nvSpPr>
        <p:spPr>
          <a:xfrm>
            <a:off x="6230403" y="5520861"/>
            <a:ext cx="1241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0000"/>
                </a:solidFill>
              </a:rPr>
              <a:t>Output Data</a:t>
            </a:r>
          </a:p>
        </p:txBody>
      </p:sp>
      <p:sp>
        <p:nvSpPr>
          <p:cNvPr id="25" name="Pfeil: nach unten 24">
            <a:extLst>
              <a:ext uri="{FF2B5EF4-FFF2-40B4-BE49-F238E27FC236}">
                <a16:creationId xmlns:a16="http://schemas.microsoft.com/office/drawing/2014/main" id="{A2DACF5C-F8BF-002B-C9ED-E99A0103952D}"/>
              </a:ext>
            </a:extLst>
          </p:cNvPr>
          <p:cNvSpPr/>
          <p:nvPr/>
        </p:nvSpPr>
        <p:spPr>
          <a:xfrm>
            <a:off x="5711083" y="2212635"/>
            <a:ext cx="312516" cy="348105"/>
          </a:xfrm>
          <a:prstGeom prst="downArrow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6" name="Pfeil: nach unten 25">
            <a:extLst>
              <a:ext uri="{FF2B5EF4-FFF2-40B4-BE49-F238E27FC236}">
                <a16:creationId xmlns:a16="http://schemas.microsoft.com/office/drawing/2014/main" id="{15D27A93-56F1-B379-B99E-BB3127F5BE21}"/>
              </a:ext>
            </a:extLst>
          </p:cNvPr>
          <p:cNvSpPr/>
          <p:nvPr/>
        </p:nvSpPr>
        <p:spPr>
          <a:xfrm>
            <a:off x="6164904" y="2212635"/>
            <a:ext cx="312516" cy="348105"/>
          </a:xfrm>
          <a:prstGeom prst="downArrow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7" name="Pfeil: nach unten 26">
            <a:extLst>
              <a:ext uri="{FF2B5EF4-FFF2-40B4-BE49-F238E27FC236}">
                <a16:creationId xmlns:a16="http://schemas.microsoft.com/office/drawing/2014/main" id="{E844E3C0-3ACB-4FF2-FD92-69449C0929C1}"/>
              </a:ext>
            </a:extLst>
          </p:cNvPr>
          <p:cNvSpPr/>
          <p:nvPr/>
        </p:nvSpPr>
        <p:spPr>
          <a:xfrm>
            <a:off x="6164904" y="5168756"/>
            <a:ext cx="312516" cy="348105"/>
          </a:xfrm>
          <a:prstGeom prst="downArrow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67F8560-F288-9A01-AABF-FBAEB6194203}"/>
              </a:ext>
            </a:extLst>
          </p:cNvPr>
          <p:cNvSpPr txBox="1"/>
          <p:nvPr/>
        </p:nvSpPr>
        <p:spPr>
          <a:xfrm>
            <a:off x="753936" y="1095804"/>
            <a:ext cx="1112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</a:rPr>
              <a:t>clustering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C4FB295-8F02-FD33-69E3-337D8121D796}"/>
              </a:ext>
            </a:extLst>
          </p:cNvPr>
          <p:cNvSpPr txBox="1"/>
          <p:nvPr/>
        </p:nvSpPr>
        <p:spPr>
          <a:xfrm>
            <a:off x="605497" y="1503740"/>
            <a:ext cx="1409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</a:rPr>
              <a:t>classification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37328BB-E4AA-EC0F-0C8A-767EAA064830}"/>
              </a:ext>
            </a:extLst>
          </p:cNvPr>
          <p:cNvSpPr txBox="1"/>
          <p:nvPr/>
        </p:nvSpPr>
        <p:spPr>
          <a:xfrm>
            <a:off x="2392235" y="984157"/>
            <a:ext cx="1738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</a:rPr>
              <a:t>neural networks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4D594020-A005-8F62-6423-58BB94BFE31B}"/>
              </a:ext>
            </a:extLst>
          </p:cNvPr>
          <p:cNvSpPr txBox="1"/>
          <p:nvPr/>
        </p:nvSpPr>
        <p:spPr>
          <a:xfrm>
            <a:off x="1962522" y="1285862"/>
            <a:ext cx="116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</a:rPr>
              <a:t>regression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F9450B8-969B-DB21-822C-291B8D6AA023}"/>
              </a:ext>
            </a:extLst>
          </p:cNvPr>
          <p:cNvSpPr txBox="1"/>
          <p:nvPr/>
        </p:nvSpPr>
        <p:spPr>
          <a:xfrm>
            <a:off x="1424629" y="1827890"/>
            <a:ext cx="1859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</a:rPr>
              <a:t>relational queries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55A78930-61BF-5BF9-57C7-1F0D0B4DB3E7}"/>
              </a:ext>
            </a:extLst>
          </p:cNvPr>
          <p:cNvSpPr txBox="1"/>
          <p:nvPr/>
        </p:nvSpPr>
        <p:spPr>
          <a:xfrm>
            <a:off x="2109510" y="1572110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</a:rPr>
              <a:t>…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7AB54D50-1143-8A70-A285-C0610EB00DE4}"/>
              </a:ext>
            </a:extLst>
          </p:cNvPr>
          <p:cNvSpPr txBox="1"/>
          <p:nvPr/>
        </p:nvSpPr>
        <p:spPr>
          <a:xfrm>
            <a:off x="3143097" y="1280470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</a:rPr>
              <a:t>…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D97E1A39-0CB8-CB5F-7FA5-0398A975133B}"/>
              </a:ext>
            </a:extLst>
          </p:cNvPr>
          <p:cNvSpPr txBox="1"/>
          <p:nvPr/>
        </p:nvSpPr>
        <p:spPr>
          <a:xfrm>
            <a:off x="1728590" y="874988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</a:rPr>
              <a:t>…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501CB7DF-5DEC-A61E-BF14-4D560FC96A5A}"/>
              </a:ext>
            </a:extLst>
          </p:cNvPr>
          <p:cNvSpPr txBox="1"/>
          <p:nvPr/>
        </p:nvSpPr>
        <p:spPr>
          <a:xfrm>
            <a:off x="184943" y="4018776"/>
            <a:ext cx="3135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Other such systems (examples)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DBBC25F5-B301-8197-0B61-D5044E7653DB}"/>
              </a:ext>
            </a:extLst>
          </p:cNvPr>
          <p:cNvSpPr txBox="1"/>
          <p:nvPr/>
        </p:nvSpPr>
        <p:spPr>
          <a:xfrm>
            <a:off x="8867636" y="3857990"/>
            <a:ext cx="27948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889FB"/>
                </a:solidFill>
              </a:rPr>
              <a:t>Architecture of ML Systems</a:t>
            </a:r>
            <a:br>
              <a:rPr lang="en-US" b="1" dirty="0">
                <a:solidFill>
                  <a:srgbClr val="7889FB"/>
                </a:solidFill>
              </a:rPr>
            </a:br>
            <a:r>
              <a:rPr lang="en-US" b="1" dirty="0">
                <a:solidFill>
                  <a:srgbClr val="000000"/>
                </a:solidFill>
              </a:rPr>
              <a:t>(AMLS): Lecture + Exercise</a:t>
            </a:r>
            <a:br>
              <a:rPr lang="en-US" b="1" dirty="0">
                <a:solidFill>
                  <a:srgbClr val="000000"/>
                </a:solidFill>
              </a:rPr>
            </a:br>
            <a:r>
              <a:rPr lang="en-US" b="1" dirty="0">
                <a:solidFill>
                  <a:srgbClr val="000000"/>
                </a:solidFill>
              </a:rPr>
              <a:t>by Prof. Matthias </a:t>
            </a:r>
            <a:r>
              <a:rPr lang="en-US" b="1" dirty="0" err="1">
                <a:solidFill>
                  <a:srgbClr val="000000"/>
                </a:solidFill>
              </a:rPr>
              <a:t>Böhm</a:t>
            </a:r>
            <a:br>
              <a:rPr lang="en-US" b="1" dirty="0">
                <a:solidFill>
                  <a:srgbClr val="000000"/>
                </a:solidFill>
              </a:rPr>
            </a:br>
            <a:r>
              <a:rPr lang="en-US" b="1" dirty="0">
                <a:solidFill>
                  <a:srgbClr val="000000"/>
                </a:solidFill>
              </a:rPr>
              <a:t>Thu 16:00-18:00</a:t>
            </a:r>
          </a:p>
        </p:txBody>
      </p:sp>
      <p:pic>
        <p:nvPicPr>
          <p:cNvPr id="41" name="Picture 6">
            <a:extLst>
              <a:ext uri="{FF2B5EF4-FFF2-40B4-BE49-F238E27FC236}">
                <a16:creationId xmlns:a16="http://schemas.microsoft.com/office/drawing/2014/main" id="{D648E165-AE3F-56FB-7380-A3E63D2CE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203" y="5091199"/>
            <a:ext cx="659373" cy="561969"/>
          </a:xfrm>
          <a:prstGeom prst="rect">
            <a:avLst/>
          </a:prstGeom>
        </p:spPr>
      </p:pic>
      <p:pic>
        <p:nvPicPr>
          <p:cNvPr id="42" name="Picture 7">
            <a:extLst>
              <a:ext uri="{FF2B5EF4-FFF2-40B4-BE49-F238E27FC236}">
                <a16:creationId xmlns:a16="http://schemas.microsoft.com/office/drawing/2014/main" id="{39EAEC52-6096-74FB-EEDD-14F684861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98" y="5372183"/>
            <a:ext cx="1027585" cy="213035"/>
          </a:xfrm>
          <a:prstGeom prst="rect">
            <a:avLst/>
          </a:prstGeom>
        </p:spPr>
      </p:pic>
      <p:pic>
        <p:nvPicPr>
          <p:cNvPr id="43" name="Picture 8">
            <a:extLst>
              <a:ext uri="{FF2B5EF4-FFF2-40B4-BE49-F238E27FC236}">
                <a16:creationId xmlns:a16="http://schemas.microsoft.com/office/drawing/2014/main" id="{358215CA-6CF8-7F69-3521-36319EF14B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62" y="4680128"/>
            <a:ext cx="919781" cy="365035"/>
          </a:xfrm>
          <a:prstGeom prst="rect">
            <a:avLst/>
          </a:prstGeom>
        </p:spPr>
      </p:pic>
      <p:pic>
        <p:nvPicPr>
          <p:cNvPr id="44" name="Picture 9">
            <a:extLst>
              <a:ext uri="{FF2B5EF4-FFF2-40B4-BE49-F238E27FC236}">
                <a16:creationId xmlns:a16="http://schemas.microsoft.com/office/drawing/2014/main" id="{2F4D973A-51EA-1D97-08CE-2CDAB92845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737" y="5109447"/>
            <a:ext cx="491759" cy="381113"/>
          </a:xfrm>
          <a:prstGeom prst="rect">
            <a:avLst/>
          </a:prstGeom>
        </p:spPr>
      </p:pic>
      <p:pic>
        <p:nvPicPr>
          <p:cNvPr id="45" name="Picture 12">
            <a:extLst>
              <a:ext uri="{FF2B5EF4-FFF2-40B4-BE49-F238E27FC236}">
                <a16:creationId xmlns:a16="http://schemas.microsoft.com/office/drawing/2014/main" id="{2CA7834F-F1FA-5780-3DB1-7682E6E702A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9" b="13748"/>
          <a:stretch/>
        </p:blipFill>
        <p:spPr>
          <a:xfrm>
            <a:off x="2602203" y="4524802"/>
            <a:ext cx="548869" cy="395254"/>
          </a:xfrm>
          <a:prstGeom prst="rect">
            <a:avLst/>
          </a:prstGeom>
        </p:spPr>
      </p:pic>
      <p:pic>
        <p:nvPicPr>
          <p:cNvPr id="46" name="Picture 2" descr="Bildergebnis für dask">
            <a:extLst>
              <a:ext uri="{FF2B5EF4-FFF2-40B4-BE49-F238E27FC236}">
                <a16:creationId xmlns:a16="http://schemas.microsoft.com/office/drawing/2014/main" id="{537EBE55-EC61-3DB5-0588-D7850A926A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95" t="34381" r="29495" b="34871"/>
          <a:stretch/>
        </p:blipFill>
        <p:spPr bwMode="auto">
          <a:xfrm>
            <a:off x="1598737" y="4530610"/>
            <a:ext cx="726229" cy="29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98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25" grpId="0" animBg="1"/>
      <p:bldP spid="26" grpId="0" animBg="1"/>
      <p:bldP spid="27" grpId="0" animBg="1"/>
      <p:bldP spid="6" grpId="0"/>
      <p:bldP spid="8" grpId="0"/>
      <p:bldP spid="18" grpId="0"/>
      <p:bldP spid="22" grpId="0"/>
      <p:bldP spid="28" grpId="0"/>
      <p:bldP spid="29" grpId="0"/>
      <p:bldP spid="30" grpId="0"/>
      <p:bldP spid="31" grpId="0"/>
      <p:bldP spid="32" grpId="0"/>
      <p:bldP spid="32" grpId="1"/>
      <p:bldP spid="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39AAD-74B5-B9ED-FB47-AA9DF2FE5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529DFD0-F32F-37FE-CEE2-4C4963A22A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Simplified High-level Architecture of DAPHNE and </a:t>
            </a:r>
            <a:r>
              <a:rPr lang="en-US" dirty="0" err="1"/>
              <a:t>SystemDS</a:t>
            </a:r>
            <a:endParaRPr lang="en-US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EE49F584-53FA-0907-E1B3-23981F87A8D1}"/>
              </a:ext>
            </a:extLst>
          </p:cNvPr>
          <p:cNvGrpSpPr/>
          <p:nvPr/>
        </p:nvGrpSpPr>
        <p:grpSpPr>
          <a:xfrm>
            <a:off x="4016963" y="2624782"/>
            <a:ext cx="4154576" cy="2466417"/>
            <a:chOff x="3842795" y="2320506"/>
            <a:chExt cx="4154576" cy="2466417"/>
          </a:xfrm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9CC7D6B7-73ED-BF91-DD82-B245E07EFD78}"/>
                </a:ext>
              </a:extLst>
            </p:cNvPr>
            <p:cNvSpPr/>
            <p:nvPr/>
          </p:nvSpPr>
          <p:spPr>
            <a:xfrm>
              <a:off x="3842795" y="2320506"/>
              <a:ext cx="4154576" cy="246641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85F20E39-56C9-6BE5-3437-189E9A100EDE}"/>
                </a:ext>
              </a:extLst>
            </p:cNvPr>
            <p:cNvGrpSpPr/>
            <p:nvPr/>
          </p:nvGrpSpPr>
          <p:grpSpPr>
            <a:xfrm>
              <a:off x="3925368" y="2423463"/>
              <a:ext cx="3989430" cy="2260503"/>
              <a:chOff x="4007941" y="1937451"/>
              <a:chExt cx="3989430" cy="2260503"/>
            </a:xfrm>
          </p:grpSpPr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4C9D7962-31D6-28F1-F0B8-B737A6DBD180}"/>
                  </a:ext>
                </a:extLst>
              </p:cNvPr>
              <p:cNvSpPr/>
              <p:nvPr/>
            </p:nvSpPr>
            <p:spPr>
              <a:xfrm>
                <a:off x="4007941" y="1937451"/>
                <a:ext cx="3989430" cy="524395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u="sng" dirty="0">
                    <a:solidFill>
                      <a:srgbClr val="000000"/>
                    </a:solidFill>
                  </a:rPr>
                  <a:t>Language Abstractions &amp; APIs</a:t>
                </a:r>
              </a:p>
              <a:p>
                <a:pPr algn="ctr"/>
                <a:r>
                  <a:rPr lang="en-US" sz="1600" dirty="0">
                    <a:solidFill>
                      <a:srgbClr val="000000"/>
                    </a:solidFill>
                  </a:rPr>
                  <a:t>Domain-specific language (DSL), Python API</a:t>
                </a:r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E385F19F-42FE-DF1C-B3B9-B40429194D3F}"/>
                  </a:ext>
                </a:extLst>
              </p:cNvPr>
              <p:cNvSpPr/>
              <p:nvPr/>
            </p:nvSpPr>
            <p:spPr>
              <a:xfrm>
                <a:off x="4007941" y="2545699"/>
                <a:ext cx="3989430" cy="783602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u="sng" dirty="0">
                    <a:solidFill>
                      <a:srgbClr val="000000"/>
                    </a:solidFill>
                  </a:rPr>
                  <a:t>Optimizing Compiler</a:t>
                </a:r>
                <a:br>
                  <a:rPr lang="en-US" sz="1600" b="1" u="sng" dirty="0">
                    <a:solidFill>
                      <a:srgbClr val="000000"/>
                    </a:solidFill>
                  </a:rPr>
                </a:br>
                <a:r>
                  <a:rPr lang="en-US" sz="1600" dirty="0">
                    <a:solidFill>
                      <a:srgbClr val="000000"/>
                    </a:solidFill>
                  </a:rPr>
                  <a:t>DSL parser, Intermediate representation (IR),</a:t>
                </a:r>
                <a:br>
                  <a:rPr lang="en-US" sz="1600" dirty="0">
                    <a:solidFill>
                      <a:srgbClr val="000000"/>
                    </a:solidFill>
                  </a:rPr>
                </a:br>
                <a:r>
                  <a:rPr lang="en-US" sz="1600" dirty="0">
                    <a:solidFill>
                      <a:srgbClr val="000000"/>
                    </a:solidFill>
                  </a:rPr>
                  <a:t>Compiler passes (lowering and optimization)</a:t>
                </a:r>
              </a:p>
            </p:txBody>
          </p:sp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0EBACB6A-EEC1-C709-D745-C94A304EEE41}"/>
                  </a:ext>
                </a:extLst>
              </p:cNvPr>
              <p:cNvSpPr/>
              <p:nvPr/>
            </p:nvSpPr>
            <p:spPr>
              <a:xfrm>
                <a:off x="4007941" y="3413154"/>
                <a:ext cx="3989430" cy="784800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u="sng" dirty="0">
                    <a:solidFill>
                      <a:srgbClr val="000000"/>
                    </a:solidFill>
                  </a:rPr>
                  <a:t>Runtime</a:t>
                </a:r>
              </a:p>
              <a:p>
                <a:pPr algn="ctr"/>
                <a:r>
                  <a:rPr lang="en-US" sz="1600" dirty="0">
                    <a:solidFill>
                      <a:srgbClr val="000000"/>
                    </a:solidFill>
                  </a:rPr>
                  <a:t>Parallel local &amp; distributed execution,</a:t>
                </a:r>
                <a:br>
                  <a:rPr lang="en-US" sz="1600" dirty="0">
                    <a:solidFill>
                      <a:srgbClr val="000000"/>
                    </a:solidFill>
                  </a:rPr>
                </a:br>
                <a:r>
                  <a:rPr lang="en-US" sz="1600" dirty="0">
                    <a:solidFill>
                      <a:srgbClr val="000000"/>
                    </a:solidFill>
                  </a:rPr>
                  <a:t>Hardware accelerators (e.g., GPU)</a:t>
                </a:r>
              </a:p>
            </p:txBody>
          </p:sp>
        </p:grp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A4E5C98E-5D97-0D11-AA5C-69C6819BDBD0}"/>
              </a:ext>
            </a:extLst>
          </p:cNvPr>
          <p:cNvSpPr txBox="1"/>
          <p:nvPr/>
        </p:nvSpPr>
        <p:spPr>
          <a:xfrm>
            <a:off x="3494125" y="1118195"/>
            <a:ext cx="252947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rgbClr val="000000"/>
                </a:solidFill>
              </a:rPr>
              <a:t>Program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matrix/frame data types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linear/relational algebra ops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complex control flow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DFF54CB-4844-E615-68AF-88E3B47BDE45}"/>
              </a:ext>
            </a:extLst>
          </p:cNvPr>
          <p:cNvSpPr txBox="1"/>
          <p:nvPr/>
        </p:nvSpPr>
        <p:spPr>
          <a:xfrm>
            <a:off x="6164904" y="1118195"/>
            <a:ext cx="33640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</a:rPr>
              <a:t>Input Data</a:t>
            </a:r>
            <a:br>
              <a:rPr lang="en-US" sz="1600" b="1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open file formats</a:t>
            </a:r>
          </a:p>
          <a:p>
            <a:r>
              <a:rPr lang="en-US" sz="1600" dirty="0">
                <a:solidFill>
                  <a:srgbClr val="000000"/>
                </a:solidFill>
              </a:rPr>
              <a:t>data exchange with other systems/libs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13BDF2B-9A6B-BB29-2D30-6CE727E2084A}"/>
              </a:ext>
            </a:extLst>
          </p:cNvPr>
          <p:cNvSpPr txBox="1"/>
          <p:nvPr/>
        </p:nvSpPr>
        <p:spPr>
          <a:xfrm>
            <a:off x="6230403" y="5520861"/>
            <a:ext cx="1241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0000"/>
                </a:solidFill>
              </a:rPr>
              <a:t>Output Data</a:t>
            </a:r>
          </a:p>
        </p:txBody>
      </p:sp>
      <p:sp>
        <p:nvSpPr>
          <p:cNvPr id="25" name="Pfeil: nach unten 24">
            <a:extLst>
              <a:ext uri="{FF2B5EF4-FFF2-40B4-BE49-F238E27FC236}">
                <a16:creationId xmlns:a16="http://schemas.microsoft.com/office/drawing/2014/main" id="{54BE128A-C843-F86A-013F-6C0D37969E5C}"/>
              </a:ext>
            </a:extLst>
          </p:cNvPr>
          <p:cNvSpPr/>
          <p:nvPr/>
        </p:nvSpPr>
        <p:spPr>
          <a:xfrm>
            <a:off x="5711083" y="2212635"/>
            <a:ext cx="312516" cy="348105"/>
          </a:xfrm>
          <a:prstGeom prst="downArrow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6" name="Pfeil: nach unten 25">
            <a:extLst>
              <a:ext uri="{FF2B5EF4-FFF2-40B4-BE49-F238E27FC236}">
                <a16:creationId xmlns:a16="http://schemas.microsoft.com/office/drawing/2014/main" id="{9A2BECB9-7FF7-9800-1BBD-1B3DFD805D7B}"/>
              </a:ext>
            </a:extLst>
          </p:cNvPr>
          <p:cNvSpPr/>
          <p:nvPr/>
        </p:nvSpPr>
        <p:spPr>
          <a:xfrm>
            <a:off x="6164904" y="2212635"/>
            <a:ext cx="312516" cy="348105"/>
          </a:xfrm>
          <a:prstGeom prst="downArrow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7" name="Pfeil: nach unten 26">
            <a:extLst>
              <a:ext uri="{FF2B5EF4-FFF2-40B4-BE49-F238E27FC236}">
                <a16:creationId xmlns:a16="http://schemas.microsoft.com/office/drawing/2014/main" id="{293BCA28-F2C6-ED89-FEF2-F4054F147193}"/>
              </a:ext>
            </a:extLst>
          </p:cNvPr>
          <p:cNvSpPr/>
          <p:nvPr/>
        </p:nvSpPr>
        <p:spPr>
          <a:xfrm>
            <a:off x="6164904" y="5168756"/>
            <a:ext cx="312516" cy="348105"/>
          </a:xfrm>
          <a:prstGeom prst="downArrow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6018C76-546E-1EE6-EA51-8795697D3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45" y="2374661"/>
            <a:ext cx="2178753" cy="5040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0AFEFBF9-4F2D-E32C-5E8E-4B626A739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347" y="2374661"/>
            <a:ext cx="1852943" cy="504000"/>
          </a:xfrm>
          <a:prstGeom prst="rect">
            <a:avLst/>
          </a:prstGeom>
        </p:spPr>
      </p:pic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4D11B316-21E9-F1FB-307D-EC55DD694EAC}"/>
              </a:ext>
            </a:extLst>
          </p:cNvPr>
          <p:cNvGrpSpPr/>
          <p:nvPr/>
        </p:nvGrpSpPr>
        <p:grpSpPr>
          <a:xfrm>
            <a:off x="623404" y="2943719"/>
            <a:ext cx="2811435" cy="2086085"/>
            <a:chOff x="386372" y="2700252"/>
            <a:chExt cx="2811435" cy="2086085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5C20B334-AD0B-0F7D-6ABD-40C535E21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6372" y="2700252"/>
              <a:ext cx="2811435" cy="2086085"/>
            </a:xfrm>
            <a:prstGeom prst="rect">
              <a:avLst/>
            </a:prstGeom>
          </p:spPr>
        </p:pic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B609005A-9855-5D90-1D3D-7301D6608939}"/>
                </a:ext>
              </a:extLst>
            </p:cNvPr>
            <p:cNvCxnSpPr/>
            <p:nvPr/>
          </p:nvCxnSpPr>
          <p:spPr>
            <a:xfrm>
              <a:off x="386372" y="3133136"/>
              <a:ext cx="2811435" cy="0"/>
            </a:xfrm>
            <a:prstGeom prst="line">
              <a:avLst/>
            </a:prstGeom>
            <a:ln w="28575">
              <a:solidFill>
                <a:srgbClr val="C40D1E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1A6D185F-16A4-0479-EA71-8B848940495F}"/>
                </a:ext>
              </a:extLst>
            </p:cNvPr>
            <p:cNvCxnSpPr/>
            <p:nvPr/>
          </p:nvCxnSpPr>
          <p:spPr>
            <a:xfrm>
              <a:off x="386372" y="4039916"/>
              <a:ext cx="2811435" cy="0"/>
            </a:xfrm>
            <a:prstGeom prst="line">
              <a:avLst/>
            </a:prstGeom>
            <a:ln w="28575">
              <a:solidFill>
                <a:srgbClr val="C40D1E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0E7F3A1E-B29C-09C5-E315-BCEF16C86B93}"/>
              </a:ext>
            </a:extLst>
          </p:cNvPr>
          <p:cNvGrpSpPr/>
          <p:nvPr/>
        </p:nvGrpSpPr>
        <p:grpSpPr>
          <a:xfrm>
            <a:off x="8403498" y="2943719"/>
            <a:ext cx="3600641" cy="2086085"/>
            <a:chOff x="8418012" y="2606228"/>
            <a:chExt cx="3600641" cy="2086085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D78C00A4-8289-C66C-0874-C1828E786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18012" y="2606228"/>
              <a:ext cx="3600641" cy="2086085"/>
            </a:xfrm>
            <a:prstGeom prst="rect">
              <a:avLst/>
            </a:prstGeom>
          </p:spPr>
        </p:pic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D473067-7227-EDD0-8ECF-778E1AC90E55}"/>
                </a:ext>
              </a:extLst>
            </p:cNvPr>
            <p:cNvCxnSpPr>
              <a:cxnSpLocks/>
            </p:cNvCxnSpPr>
            <p:nvPr/>
          </p:nvCxnSpPr>
          <p:spPr>
            <a:xfrm>
              <a:off x="8441827" y="2864165"/>
              <a:ext cx="3576826" cy="0"/>
            </a:xfrm>
            <a:prstGeom prst="line">
              <a:avLst/>
            </a:prstGeom>
            <a:ln w="28575">
              <a:solidFill>
                <a:srgbClr val="C40D1E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C2138FF3-4890-DE6E-31FA-9A95BBF8EA22}"/>
                </a:ext>
              </a:extLst>
            </p:cNvPr>
            <p:cNvCxnSpPr>
              <a:cxnSpLocks/>
            </p:cNvCxnSpPr>
            <p:nvPr/>
          </p:nvCxnSpPr>
          <p:spPr>
            <a:xfrm>
              <a:off x="8441827" y="3549965"/>
              <a:ext cx="3576826" cy="0"/>
            </a:xfrm>
            <a:prstGeom prst="line">
              <a:avLst/>
            </a:prstGeom>
            <a:ln w="28575">
              <a:solidFill>
                <a:srgbClr val="C40D1E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2203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DAE11E6-1C41-555B-493D-36076EE345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Kinds of LDE Project Topics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919C841-5052-1B0B-F967-D5C6C2D87899}"/>
              </a:ext>
            </a:extLst>
          </p:cNvPr>
          <p:cNvSpPr txBox="1"/>
          <p:nvPr/>
        </p:nvSpPr>
        <p:spPr>
          <a:xfrm>
            <a:off x="5115099" y="1872081"/>
            <a:ext cx="910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rgbClr val="000000"/>
                </a:solidFill>
              </a:rPr>
              <a:t>Program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28568F0-8C7B-1467-D8EB-C20E6BC7E637}"/>
              </a:ext>
            </a:extLst>
          </p:cNvPr>
          <p:cNvSpPr txBox="1"/>
          <p:nvPr/>
        </p:nvSpPr>
        <p:spPr>
          <a:xfrm>
            <a:off x="6166653" y="1872081"/>
            <a:ext cx="1086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</a:rPr>
              <a:t>Input Data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3E3E44B-6650-9CB4-6AEC-00E3E915D8FD}"/>
              </a:ext>
            </a:extLst>
          </p:cNvPr>
          <p:cNvSpPr txBox="1"/>
          <p:nvPr/>
        </p:nvSpPr>
        <p:spPr>
          <a:xfrm>
            <a:off x="6232152" y="5011961"/>
            <a:ext cx="1241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0000"/>
                </a:solidFill>
              </a:rPr>
              <a:t>Output Data</a:t>
            </a:r>
          </a:p>
        </p:txBody>
      </p:sp>
      <p:sp>
        <p:nvSpPr>
          <p:cNvPr id="15" name="Pfeil: nach unten 14">
            <a:extLst>
              <a:ext uri="{FF2B5EF4-FFF2-40B4-BE49-F238E27FC236}">
                <a16:creationId xmlns:a16="http://schemas.microsoft.com/office/drawing/2014/main" id="{3CEAE21D-C64D-C391-6379-3E602869A322}"/>
              </a:ext>
            </a:extLst>
          </p:cNvPr>
          <p:cNvSpPr/>
          <p:nvPr/>
        </p:nvSpPr>
        <p:spPr>
          <a:xfrm>
            <a:off x="5712832" y="2212635"/>
            <a:ext cx="312516" cy="348105"/>
          </a:xfrm>
          <a:prstGeom prst="downArrow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6" name="Pfeil: nach unten 15">
            <a:extLst>
              <a:ext uri="{FF2B5EF4-FFF2-40B4-BE49-F238E27FC236}">
                <a16:creationId xmlns:a16="http://schemas.microsoft.com/office/drawing/2014/main" id="{EE0078F9-53E1-2CF2-B384-8B8E371061B6}"/>
              </a:ext>
            </a:extLst>
          </p:cNvPr>
          <p:cNvSpPr/>
          <p:nvPr/>
        </p:nvSpPr>
        <p:spPr>
          <a:xfrm>
            <a:off x="6166653" y="2212635"/>
            <a:ext cx="312516" cy="348105"/>
          </a:xfrm>
          <a:prstGeom prst="downArrow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7" name="Pfeil: nach unten 16">
            <a:extLst>
              <a:ext uri="{FF2B5EF4-FFF2-40B4-BE49-F238E27FC236}">
                <a16:creationId xmlns:a16="http://schemas.microsoft.com/office/drawing/2014/main" id="{6E6A8804-21C4-F506-A769-9EE9AEB1BFAF}"/>
              </a:ext>
            </a:extLst>
          </p:cNvPr>
          <p:cNvSpPr/>
          <p:nvPr/>
        </p:nvSpPr>
        <p:spPr>
          <a:xfrm>
            <a:off x="6166653" y="4659856"/>
            <a:ext cx="312516" cy="348105"/>
          </a:xfrm>
          <a:prstGeom prst="downArrow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2CDD6EA-245D-B69B-2C76-8837215C7079}"/>
              </a:ext>
            </a:extLst>
          </p:cNvPr>
          <p:cNvSpPr/>
          <p:nvPr/>
        </p:nvSpPr>
        <p:spPr>
          <a:xfrm>
            <a:off x="4614701" y="2624783"/>
            <a:ext cx="2962598" cy="197103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796F75D-833F-09DB-65F1-7FA97D71BA05}"/>
              </a:ext>
            </a:extLst>
          </p:cNvPr>
          <p:cNvSpPr/>
          <p:nvPr/>
        </p:nvSpPr>
        <p:spPr>
          <a:xfrm>
            <a:off x="4717905" y="2727739"/>
            <a:ext cx="2756190" cy="50529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00"/>
                </a:solidFill>
              </a:rPr>
              <a:t>Language Abstractions &amp; APIs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3A7D4AA-AA39-AA85-C87B-4FA7FBD8BCB7}"/>
              </a:ext>
            </a:extLst>
          </p:cNvPr>
          <p:cNvSpPr/>
          <p:nvPr/>
        </p:nvSpPr>
        <p:spPr>
          <a:xfrm>
            <a:off x="4717905" y="3345312"/>
            <a:ext cx="2756190" cy="504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00"/>
                </a:solidFill>
              </a:rPr>
              <a:t>Optimizing Compiler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947D147-CCE8-2EC6-E3FA-6B8B49449854}"/>
              </a:ext>
            </a:extLst>
          </p:cNvPr>
          <p:cNvSpPr/>
          <p:nvPr/>
        </p:nvSpPr>
        <p:spPr>
          <a:xfrm>
            <a:off x="4717905" y="3961593"/>
            <a:ext cx="2756190" cy="504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00"/>
                </a:solidFill>
              </a:rPr>
              <a:t>Runtime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9DAB1DB7-58D0-8A30-14E7-E0C011FED356}"/>
              </a:ext>
            </a:extLst>
          </p:cNvPr>
          <p:cNvSpPr txBox="1"/>
          <p:nvPr/>
        </p:nvSpPr>
        <p:spPr>
          <a:xfrm>
            <a:off x="7782968" y="2727739"/>
            <a:ext cx="4225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System Internals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</a:rPr>
              <a:t>Optimization and efficient execution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of input programs (various aspects)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</a:rPr>
              <a:t>Mostly in C++/Java, some also in Python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0EDA3900-CF86-AC04-5E8D-71F3048C1E98}"/>
              </a:ext>
            </a:extLst>
          </p:cNvPr>
          <p:cNvSpPr txBox="1"/>
          <p:nvPr/>
        </p:nvSpPr>
        <p:spPr>
          <a:xfrm>
            <a:off x="7782968" y="1481667"/>
            <a:ext cx="39573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Reusable Data Science Primitives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</a:rPr>
              <a:t>Data analysis algorithms/applications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</a:rPr>
              <a:t>Mostly in </a:t>
            </a:r>
            <a:r>
              <a:rPr lang="en-US" dirty="0" err="1">
                <a:solidFill>
                  <a:schemeClr val="accent1"/>
                </a:solidFill>
              </a:rPr>
              <a:t>DaphneDSL</a:t>
            </a:r>
            <a:r>
              <a:rPr lang="en-US" dirty="0">
                <a:solidFill>
                  <a:schemeClr val="accent1"/>
                </a:solidFill>
              </a:rPr>
              <a:t>/DML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9E08C514-435A-4FCD-3142-5CFA9E3B297D}"/>
              </a:ext>
            </a:extLst>
          </p:cNvPr>
          <p:cNvCxnSpPr>
            <a:cxnSpLocks/>
          </p:cNvCxnSpPr>
          <p:nvPr/>
        </p:nvCxnSpPr>
        <p:spPr>
          <a:xfrm>
            <a:off x="7731240" y="2727739"/>
            <a:ext cx="0" cy="17378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0FDD9FCB-EED4-DF63-DF86-D202C83105C5}"/>
              </a:ext>
            </a:extLst>
          </p:cNvPr>
          <p:cNvCxnSpPr>
            <a:cxnSpLocks/>
          </p:cNvCxnSpPr>
          <p:nvPr/>
        </p:nvCxnSpPr>
        <p:spPr>
          <a:xfrm>
            <a:off x="7731240" y="1481667"/>
            <a:ext cx="0" cy="9405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5043EFFE-A73C-317C-C2AD-EA58BD596F13}"/>
              </a:ext>
            </a:extLst>
          </p:cNvPr>
          <p:cNvSpPr/>
          <p:nvPr/>
        </p:nvSpPr>
        <p:spPr>
          <a:xfrm>
            <a:off x="599928" y="3135361"/>
            <a:ext cx="2882282" cy="949875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accent1"/>
                </a:solidFill>
              </a:rPr>
              <a:t>External Tooling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</a:rPr>
              <a:t>Helpers in the ecosystem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</a:rPr>
              <a:t>Any suitable prog. lang.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9" name="Pfeil: nach links und rechts 38">
            <a:extLst>
              <a:ext uri="{FF2B5EF4-FFF2-40B4-BE49-F238E27FC236}">
                <a16:creationId xmlns:a16="http://schemas.microsoft.com/office/drawing/2014/main" id="{BCDAC4CA-B33A-7DDB-13D9-46E1DF71B3C3}"/>
              </a:ext>
            </a:extLst>
          </p:cNvPr>
          <p:cNvSpPr/>
          <p:nvPr/>
        </p:nvSpPr>
        <p:spPr>
          <a:xfrm>
            <a:off x="3762409" y="3453665"/>
            <a:ext cx="572094" cy="313267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2CDAA2EC-FF5B-3881-D11A-27C5024C23C1}"/>
              </a:ext>
            </a:extLst>
          </p:cNvPr>
          <p:cNvSpPr txBox="1"/>
          <p:nvPr/>
        </p:nvSpPr>
        <p:spPr>
          <a:xfrm>
            <a:off x="703366" y="1481667"/>
            <a:ext cx="3712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7889FB"/>
                </a:solidFill>
              </a:rPr>
              <a:t>End-to-end Experiments</a:t>
            </a:r>
          </a:p>
          <a:p>
            <a:pPr algn="r"/>
            <a:r>
              <a:rPr lang="en-US" dirty="0">
                <a:solidFill>
                  <a:srgbClr val="7889FB"/>
                </a:solidFill>
              </a:rPr>
              <a:t>typically required in any project topic</a:t>
            </a:r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D24B2E6E-73DC-2520-9B5B-8114BEFF8D01}"/>
              </a:ext>
            </a:extLst>
          </p:cNvPr>
          <p:cNvCxnSpPr>
            <a:cxnSpLocks/>
          </p:cNvCxnSpPr>
          <p:nvPr/>
        </p:nvCxnSpPr>
        <p:spPr>
          <a:xfrm>
            <a:off x="4437707" y="905933"/>
            <a:ext cx="0" cy="4538134"/>
          </a:xfrm>
          <a:prstGeom prst="line">
            <a:avLst/>
          </a:prstGeom>
          <a:ln w="76200">
            <a:solidFill>
              <a:srgbClr val="7889F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FDEE9E8A-96DD-EE0C-F605-8910F2F80560}"/>
              </a:ext>
            </a:extLst>
          </p:cNvPr>
          <p:cNvSpPr txBox="1"/>
          <p:nvPr/>
        </p:nvSpPr>
        <p:spPr>
          <a:xfrm>
            <a:off x="915732" y="4673563"/>
            <a:ext cx="3499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7889FB"/>
                </a:solidFill>
              </a:rPr>
              <a:t>Openness to All Levels of the Stack</a:t>
            </a:r>
            <a:br>
              <a:rPr lang="en-US" b="1" dirty="0">
                <a:solidFill>
                  <a:srgbClr val="7889FB"/>
                </a:solidFill>
              </a:rPr>
            </a:br>
            <a:r>
              <a:rPr lang="en-US" dirty="0">
                <a:solidFill>
                  <a:srgbClr val="7889FB"/>
                </a:solidFill>
              </a:rPr>
              <a:t>to fulfill the task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FB925384-1A0D-3F9F-D9A9-14F413D7E8D1}"/>
              </a:ext>
            </a:extLst>
          </p:cNvPr>
          <p:cNvSpPr txBox="1"/>
          <p:nvPr/>
        </p:nvSpPr>
        <p:spPr>
          <a:xfrm>
            <a:off x="8117033" y="4549900"/>
            <a:ext cx="3752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889FB"/>
                </a:solidFill>
              </a:rPr>
              <a:t>Choose topic based on your interests</a:t>
            </a:r>
            <a:br>
              <a:rPr lang="en-US" b="1" dirty="0">
                <a:solidFill>
                  <a:srgbClr val="7889FB"/>
                </a:solidFill>
              </a:rPr>
            </a:br>
            <a:r>
              <a:rPr lang="en-US" b="1" dirty="0">
                <a:solidFill>
                  <a:srgbClr val="7889FB"/>
                </a:solidFill>
              </a:rPr>
              <a:t>and technical skills</a:t>
            </a:r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5B7A8368-061B-C2BF-2755-D2C6442F77B7}"/>
              </a:ext>
            </a:extLst>
          </p:cNvPr>
          <p:cNvCxnSpPr>
            <a:cxnSpLocks/>
          </p:cNvCxnSpPr>
          <p:nvPr/>
        </p:nvCxnSpPr>
        <p:spPr>
          <a:xfrm>
            <a:off x="4437707" y="1481667"/>
            <a:ext cx="0" cy="940592"/>
          </a:xfrm>
          <a:prstGeom prst="line">
            <a:avLst/>
          </a:prstGeom>
          <a:ln w="76200">
            <a:solidFill>
              <a:srgbClr val="7889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84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7" grpId="0" animBg="1"/>
      <p:bldP spid="39" grpId="0" animBg="1"/>
      <p:bldP spid="41" grpId="0"/>
      <p:bldP spid="44" grpId="0"/>
      <p:bldP spid="5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C3EB0-6268-6451-ED63-EA7F51450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DE89D7F-951F-1879-ABA9-91D2A03538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0800" y="1268963"/>
            <a:ext cx="5126100" cy="4506685"/>
          </a:xfrm>
        </p:spPr>
        <p:txBody>
          <a:bodyPr/>
          <a:lstStyle/>
          <a:p>
            <a:r>
              <a:rPr lang="en-US" dirty="0"/>
              <a:t>Individual/Team Project Work</a:t>
            </a:r>
          </a:p>
          <a:p>
            <a:pPr lvl="1"/>
            <a:r>
              <a:rPr lang="en-US" dirty="0"/>
              <a:t>Teams of up to 3 students </a:t>
            </a:r>
            <a:r>
              <a:rPr lang="en-US" b="1" dirty="0">
                <a:solidFill>
                  <a:srgbClr val="7889FB"/>
                </a:solidFill>
              </a:rPr>
              <a:t>strongly encouraged</a:t>
            </a:r>
          </a:p>
          <a:p>
            <a:pPr lvl="1"/>
            <a:r>
              <a:rPr lang="en-US" dirty="0"/>
              <a:t>Unique topic for each individual/team</a:t>
            </a:r>
          </a:p>
          <a:p>
            <a:r>
              <a:rPr lang="en-US" dirty="0"/>
              <a:t>Ambitious Projects</a:t>
            </a:r>
          </a:p>
          <a:p>
            <a:pPr lvl="1"/>
            <a:r>
              <a:rPr lang="en-US" dirty="0"/>
              <a:t>9 ECTS (~270 h of work)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≈6.75 weeks of full-time work</a:t>
            </a:r>
            <a:endParaRPr lang="en-US" dirty="0"/>
          </a:p>
          <a:p>
            <a:r>
              <a:rPr lang="en-US" dirty="0"/>
              <a:t>Potential for Impact</a:t>
            </a:r>
          </a:p>
          <a:p>
            <a:pPr lvl="1"/>
            <a:r>
              <a:rPr lang="en-US" dirty="0"/>
              <a:t>Real open issues in existing systems</a:t>
            </a:r>
          </a:p>
          <a:p>
            <a:pPr lvl="1"/>
            <a:r>
              <a:rPr lang="en-US" dirty="0"/>
              <a:t>If successful: meaningful contributions</a:t>
            </a:r>
            <a:br>
              <a:rPr lang="en-US" dirty="0"/>
            </a:br>
            <a:r>
              <a:rPr lang="en-US" dirty="0"/>
              <a:t>that will be used by others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7D39FD-12E9-3059-F136-64DC65F8DF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LDE Project Characteristics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46899F85-6CE0-3573-6F79-2A98B6BA25D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Remarks on Topic Descriptions</a:t>
            </a:r>
          </a:p>
          <a:p>
            <a:pPr lvl="1"/>
            <a:r>
              <a:rPr lang="en-US" dirty="0"/>
              <a:t>Many open topics in DAPHNE and </a:t>
            </a:r>
            <a:r>
              <a:rPr lang="en-US" dirty="0" err="1"/>
              <a:t>SystemDS</a:t>
            </a:r>
            <a:endParaRPr lang="en-US" dirty="0"/>
          </a:p>
          <a:p>
            <a:pPr lvl="1"/>
            <a:r>
              <a:rPr lang="en-US" dirty="0"/>
              <a:t>Initial topic descriptions of varying level of detail</a:t>
            </a:r>
          </a:p>
          <a:p>
            <a:pPr lvl="1"/>
            <a:r>
              <a:rPr lang="en-US" dirty="0"/>
              <a:t>During topic selection: Approach project mentor directly if interested in more details</a:t>
            </a:r>
          </a:p>
          <a:p>
            <a:pPr lvl="1"/>
            <a:r>
              <a:rPr lang="en-US" dirty="0"/>
              <a:t>After topic assignment: More detailed descriptions where necessary</a:t>
            </a:r>
          </a:p>
          <a:p>
            <a:pPr lvl="1"/>
            <a:r>
              <a:rPr lang="en-US" dirty="0"/>
              <a:t>We’re open to alternative topic proposals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77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42A89AB-3436-D3F7-4DB1-4E0188ABFE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Announcements/Org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907436-F138-76A6-08DE-82F0F07304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Hybrid Setting with Optional Attendance</a:t>
            </a:r>
          </a:p>
          <a:p>
            <a:pPr lvl="1"/>
            <a:r>
              <a:rPr lang="en-US" dirty="0"/>
              <a:t>In-person in MAR 0.010</a:t>
            </a:r>
          </a:p>
          <a:p>
            <a:pPr lvl="1"/>
            <a:r>
              <a:rPr lang="en-US" dirty="0"/>
              <a:t>Virtual via zoom</a:t>
            </a:r>
            <a:br>
              <a:rPr lang="en-US" dirty="0"/>
            </a:br>
            <a:r>
              <a:rPr lang="en-US" dirty="0">
                <a:hlinkClick r:id="rId2"/>
              </a:rPr>
              <a:t>https://tu-berlin.zoom.us/j/67376691490?pwd=NmlvWTM5VUVWRjU0UGI2bXhBVkxzQT09</a:t>
            </a:r>
            <a:endParaRPr 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C45256E3-983E-2CD5-0D17-0B2D5A37A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484" y="1912143"/>
            <a:ext cx="1210387" cy="31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629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3218339-D34E-7EFC-6584-EB2C8F28D5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How to Approach the Project</a:t>
            </a:r>
          </a:p>
        </p:txBody>
      </p:sp>
    </p:spTree>
    <p:extLst>
      <p:ext uri="{BB962C8B-B14F-4D97-AF65-F5344CB8AC3E}">
        <p14:creationId xmlns:p14="http://schemas.microsoft.com/office/powerpoint/2010/main" val="100096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915B399-0697-66AB-65FA-1D934EAC8C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  <a:p>
            <a:pPr lvl="1"/>
            <a:r>
              <a:rPr lang="en-US" dirty="0"/>
              <a:t>Build the system from source</a:t>
            </a:r>
          </a:p>
          <a:p>
            <a:pPr lvl="1"/>
            <a:r>
              <a:rPr lang="en-US" dirty="0"/>
              <a:t>Successfully run the test suite</a:t>
            </a:r>
          </a:p>
          <a:p>
            <a:r>
              <a:rPr lang="en-US" dirty="0"/>
              <a:t>Navigate to the GitHub Repos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Know Where to Find the Documentation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1679DD-2F4B-68D6-50F1-97D7F57F2F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Getting Started: Setting Up Your Development Environment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931B30B-E191-1DEB-6E5F-3C2CCCE58F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Clone, Build, Test According to the Documentation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456F989-FFBC-D13F-4499-67A1E8BF8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442" y="2741625"/>
            <a:ext cx="1412550" cy="11519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A15F7FE-D653-DC5C-55D0-EEE3D1932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07" y="2741625"/>
            <a:ext cx="1412550" cy="11519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19CC649-9445-B68D-98FE-8896830A3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135" y="4595365"/>
            <a:ext cx="1825501" cy="1152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2186638-7FB2-D2A6-ED75-89E4FDF32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5923" y="4595365"/>
            <a:ext cx="1825501" cy="1152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5A46FA6C-CD70-2961-3731-21F8859C7763}"/>
              </a:ext>
            </a:extLst>
          </p:cNvPr>
          <p:cNvSpPr txBox="1"/>
          <p:nvPr/>
        </p:nvSpPr>
        <p:spPr>
          <a:xfrm>
            <a:off x="2914661" y="3890323"/>
            <a:ext cx="22381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6"/>
              </a:rPr>
              <a:t>https://github.com/daphne-eu/daphne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93639B1-6282-96F1-9EF0-4CB4A1DAA52E}"/>
              </a:ext>
            </a:extLst>
          </p:cNvPr>
          <p:cNvSpPr txBox="1"/>
          <p:nvPr/>
        </p:nvSpPr>
        <p:spPr>
          <a:xfrm>
            <a:off x="767919" y="3890323"/>
            <a:ext cx="21387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7"/>
              </a:rPr>
              <a:t>https://github.com/apache/systemds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D346A8D-36A0-7818-39E6-90EFD81A2392}"/>
              </a:ext>
            </a:extLst>
          </p:cNvPr>
          <p:cNvSpPr txBox="1"/>
          <p:nvPr/>
        </p:nvSpPr>
        <p:spPr>
          <a:xfrm>
            <a:off x="767919" y="5744063"/>
            <a:ext cx="21419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8"/>
              </a:rPr>
              <a:t>https://daphne-eu.github.io/daphne/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AF59093-06CC-367A-6D45-52B2F099B583}"/>
              </a:ext>
            </a:extLst>
          </p:cNvPr>
          <p:cNvSpPr txBox="1"/>
          <p:nvPr/>
        </p:nvSpPr>
        <p:spPr>
          <a:xfrm>
            <a:off x="3057400" y="5744063"/>
            <a:ext cx="20425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9"/>
              </a:rPr>
              <a:t>https://apache.github.io/systemds/</a:t>
            </a:r>
            <a:endParaRPr lang="en-US" sz="1000" dirty="0">
              <a:solidFill>
                <a:srgbClr val="000000"/>
              </a:solidFill>
            </a:endParaRP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B6F47C25-36DD-644D-7043-B214B4E039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5080" y="1777733"/>
            <a:ext cx="1604018" cy="1152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BB986EB0-8A86-FBD7-9133-22144BA896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55525" y="1777733"/>
            <a:ext cx="1604018" cy="1152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2C6C413A-27A1-844C-8792-DD71E30BEA5F}"/>
              </a:ext>
            </a:extLst>
          </p:cNvPr>
          <p:cNvSpPr txBox="1"/>
          <p:nvPr/>
        </p:nvSpPr>
        <p:spPr>
          <a:xfrm>
            <a:off x="9036261" y="2917469"/>
            <a:ext cx="2042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hlinkClick r:id="rId12"/>
              </a:rPr>
              <a:t>https://apache.github.io/systemds/</a:t>
            </a:r>
            <a:br>
              <a:rPr lang="en-US" sz="1000" dirty="0">
                <a:hlinkClick r:id="rId12"/>
              </a:rPr>
            </a:br>
            <a:r>
              <a:rPr lang="en-US" sz="1000" dirty="0">
                <a:hlinkClick r:id="rId12"/>
              </a:rPr>
              <a:t>site/install.html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C8DBDC5-AC18-EA7A-38D5-F296EC480732}"/>
              </a:ext>
            </a:extLst>
          </p:cNvPr>
          <p:cNvSpPr txBox="1"/>
          <p:nvPr/>
        </p:nvSpPr>
        <p:spPr>
          <a:xfrm>
            <a:off x="6484115" y="2929733"/>
            <a:ext cx="2405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hlinkClick r:id="rId13"/>
              </a:rPr>
              <a:t>https://daphne-eu.github.io/daphne/</a:t>
            </a:r>
            <a:br>
              <a:rPr lang="en-US" sz="1000" dirty="0">
                <a:hlinkClick r:id="rId13"/>
              </a:rPr>
            </a:br>
            <a:r>
              <a:rPr lang="en-US" sz="1000" dirty="0" err="1">
                <a:hlinkClick r:id="rId13"/>
              </a:rPr>
              <a:t>GettingStarted</a:t>
            </a:r>
            <a:r>
              <a:rPr lang="en-US" sz="1000" dirty="0">
                <a:hlinkClick r:id="rId13"/>
              </a:rPr>
              <a:t>/#quickstart-for-developers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26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9" grpId="0"/>
      <p:bldP spid="20" grpId="0"/>
      <p:bldP spid="21" grpId="0"/>
      <p:bldP spid="22" grpId="0"/>
      <p:bldP spid="29" grpId="0"/>
      <p:bldP spid="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0676C79-74ED-1033-8942-F715D70397C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  <a:p>
            <a:pPr lvl="1"/>
            <a:r>
              <a:rPr lang="en-US" dirty="0"/>
              <a:t>Ability to modify the source code and run/test it</a:t>
            </a:r>
          </a:p>
          <a:p>
            <a:pPr lvl="1"/>
            <a:r>
              <a:rPr lang="en-US" dirty="0"/>
              <a:t>Initial overview of relevant part of the code base</a:t>
            </a:r>
          </a:p>
          <a:p>
            <a:r>
              <a:rPr lang="en-US" dirty="0"/>
              <a:t>Set Up Your Editor/IDE etc.</a:t>
            </a:r>
          </a:p>
          <a:p>
            <a:r>
              <a:rPr lang="en-US" dirty="0"/>
              <a:t>Issue Tracking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Make Your First Modifications to the Code</a:t>
            </a:r>
          </a:p>
          <a:p>
            <a:pPr lvl="1"/>
            <a:r>
              <a:rPr lang="en-US" dirty="0"/>
              <a:t>DAPHNE: “good first issues”</a:t>
            </a:r>
          </a:p>
          <a:p>
            <a:pPr lvl="1"/>
            <a:r>
              <a:rPr lang="en-US" dirty="0" err="1"/>
              <a:t>SystemDS</a:t>
            </a:r>
            <a:r>
              <a:rPr lang="en-US" dirty="0"/>
              <a:t>: Write initial test cases for your task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435223-752C-D385-D5C1-A6C0FA113F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Getting Started: Preparing Your First Contribution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865B84F-3535-1ECB-E26B-482D09AD517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Read the Contribution Guidelines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CA2D245-916B-4DAD-ADAB-4BD9483D0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27" y="3166081"/>
            <a:ext cx="1838814" cy="12636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E90879C-F754-D902-FEEB-D21AA95BF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183" y="3174958"/>
            <a:ext cx="1838814" cy="12636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DA784500-3A59-EFB6-932D-214D4320F757}"/>
              </a:ext>
            </a:extLst>
          </p:cNvPr>
          <p:cNvSpPr txBox="1"/>
          <p:nvPr/>
        </p:nvSpPr>
        <p:spPr>
          <a:xfrm>
            <a:off x="870347" y="4455092"/>
            <a:ext cx="1843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hlinkClick r:id="rId4"/>
              </a:rPr>
              <a:t>https://github.com/daphne-eu/</a:t>
            </a:r>
            <a:br>
              <a:rPr lang="en-US" sz="1000" dirty="0">
                <a:hlinkClick r:id="rId4"/>
              </a:rPr>
            </a:br>
            <a:r>
              <a:rPr lang="en-US" sz="1000" dirty="0">
                <a:hlinkClick r:id="rId4"/>
              </a:rPr>
              <a:t>daphne/issues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218A35F-5791-A7DE-99D0-88BF5C3ADD13}"/>
              </a:ext>
            </a:extLst>
          </p:cNvPr>
          <p:cNvSpPr txBox="1"/>
          <p:nvPr/>
        </p:nvSpPr>
        <p:spPr>
          <a:xfrm>
            <a:off x="3063481" y="4429734"/>
            <a:ext cx="2294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hlinkClick r:id="rId5"/>
              </a:rPr>
              <a:t>https://issues.apache.org/jira/secure/</a:t>
            </a:r>
            <a:br>
              <a:rPr lang="en-US" sz="1000" dirty="0">
                <a:hlinkClick r:id="rId5"/>
              </a:rPr>
            </a:br>
            <a:r>
              <a:rPr lang="en-US" sz="1000" dirty="0" err="1">
                <a:hlinkClick r:id="rId5"/>
              </a:rPr>
              <a:t>Dashboard.jspa?selectPageId</a:t>
            </a:r>
            <a:r>
              <a:rPr lang="en-US" sz="1000" dirty="0">
                <a:hlinkClick r:id="rId5"/>
              </a:rPr>
              <a:t>=12335852</a:t>
            </a:r>
            <a:endParaRPr lang="en-US" sz="1000" dirty="0">
              <a:solidFill>
                <a:srgbClr val="000000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67E9BC3-D6F4-330B-2008-69B984AF37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7766" y="1701800"/>
            <a:ext cx="1488787" cy="1152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DC59D95-A9DD-1FEB-2585-0E683D9C77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9612" y="1671986"/>
            <a:ext cx="1488787" cy="1152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F9751CA-C65D-7FD2-2B15-684E24FA069C}"/>
              </a:ext>
            </a:extLst>
          </p:cNvPr>
          <p:cNvSpPr txBox="1"/>
          <p:nvPr/>
        </p:nvSpPr>
        <p:spPr>
          <a:xfrm>
            <a:off x="6418256" y="2866422"/>
            <a:ext cx="2287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hlinkClick r:id="rId8"/>
              </a:rPr>
              <a:t>https://github.com/daphne-eu/daphne/</a:t>
            </a:r>
            <a:br>
              <a:rPr lang="en-US" sz="1000" dirty="0">
                <a:hlinkClick r:id="rId8"/>
              </a:rPr>
            </a:br>
            <a:r>
              <a:rPr lang="en-US" sz="1000" dirty="0">
                <a:hlinkClick r:id="rId8"/>
              </a:rPr>
              <a:t>blob/main/CONTRIBUTING.md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74DA5F8-253C-FDCF-3F98-53FC109CDD44}"/>
              </a:ext>
            </a:extLst>
          </p:cNvPr>
          <p:cNvSpPr txBox="1"/>
          <p:nvPr/>
        </p:nvSpPr>
        <p:spPr>
          <a:xfrm>
            <a:off x="8729795" y="2898365"/>
            <a:ext cx="21884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hlinkClick r:id="rId9"/>
              </a:rPr>
              <a:t>https://github.com/apache/systemds/</a:t>
            </a:r>
            <a:br>
              <a:rPr lang="en-US" sz="1000" dirty="0">
                <a:hlinkClick r:id="rId9"/>
              </a:rPr>
            </a:br>
            <a:r>
              <a:rPr lang="en-US" sz="1000" dirty="0">
                <a:hlinkClick r:id="rId9"/>
              </a:rPr>
              <a:t>blob/main/CONTRIBUTING.md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88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3" grpId="0"/>
      <p:bldP spid="24" grpId="0"/>
      <p:bldP spid="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2194AD6-3DFD-E763-ABC1-3F5C135BFFA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  <a:p>
            <a:pPr lvl="1"/>
            <a:r>
              <a:rPr lang="en-US" dirty="0"/>
              <a:t>80% functionally complete prototype</a:t>
            </a:r>
            <a:br>
              <a:rPr lang="en-US" dirty="0"/>
            </a:br>
            <a:r>
              <a:rPr lang="en-US" dirty="0"/>
              <a:t>including good set of test cases</a:t>
            </a:r>
          </a:p>
          <a:p>
            <a:pPr lvl="1"/>
            <a:r>
              <a:rPr lang="en-US" dirty="0"/>
              <a:t>Basis for further improvements driven by experiments and feedback</a:t>
            </a:r>
          </a:p>
          <a:p>
            <a:r>
              <a:rPr lang="en-US" dirty="0"/>
              <a:t>Mindset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Understand the topic</a:t>
            </a:r>
            <a:br>
              <a:rPr lang="en-US" dirty="0"/>
            </a:br>
            <a:r>
              <a:rPr lang="en-US" dirty="0"/>
              <a:t>(task description, mentor, additional material)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Understand the code base</a:t>
            </a:r>
            <a:br>
              <a:rPr lang="en-US" dirty="0"/>
            </a:br>
            <a:r>
              <a:rPr lang="en-US" dirty="0"/>
              <a:t>(overview and relevant parts)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Understand the employed libraries/frameworks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Design and implement </a:t>
            </a:r>
            <a:r>
              <a:rPr lang="en-US" dirty="0"/>
              <a:t>step-by-step</a:t>
            </a:r>
          </a:p>
          <a:p>
            <a:pPr lvl="1"/>
            <a:r>
              <a:rPr lang="en-US" dirty="0"/>
              <a:t>Not always “the” right solution: </a:t>
            </a:r>
            <a:r>
              <a:rPr lang="en-US" b="1" dirty="0">
                <a:solidFill>
                  <a:srgbClr val="000000"/>
                </a:solidFill>
              </a:rPr>
              <a:t>explore alternatives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737D5BF-EA87-D128-2D04-8ABFCC1028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5866" y="396545"/>
            <a:ext cx="9197733" cy="717437"/>
          </a:xfrm>
        </p:spPr>
        <p:txBody>
          <a:bodyPr/>
          <a:lstStyle/>
          <a:p>
            <a:r>
              <a:rPr lang="en-US" dirty="0"/>
              <a:t>Initial Prototype: Design/Implementation/Tests </a:t>
            </a:r>
            <a:r>
              <a:rPr lang="en-US" dirty="0">
                <a:solidFill>
                  <a:srgbClr val="7889FB"/>
                </a:solidFill>
              </a:rPr>
              <a:t>(</a:t>
            </a:r>
            <a:r>
              <a:rPr lang="en-US" sz="2400" b="1" dirty="0">
                <a:solidFill>
                  <a:srgbClr val="7889FB"/>
                </a:solidFill>
              </a:rPr>
              <a:t>≈2/3 of the semester)</a:t>
            </a:r>
            <a:endParaRPr lang="en-US" b="1" dirty="0">
              <a:solidFill>
                <a:srgbClr val="7889FB"/>
              </a:solidFill>
            </a:endParaRPr>
          </a:p>
          <a:p>
            <a:r>
              <a:rPr lang="en-US" dirty="0"/>
              <a:t> 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95466C9-1139-223C-9333-6B98D1F1267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Typical Pitfalls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Start as the deadline approaches</a:t>
            </a:r>
            <a:br>
              <a:rPr lang="en-US" dirty="0"/>
            </a:br>
            <a:r>
              <a:rPr lang="en-US" dirty="0"/>
              <a:t>-&gt; don’t underestimate the effort, start immediately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Don’t talk to project mentor</a:t>
            </a:r>
            <a:br>
              <a:rPr lang="en-US" dirty="0"/>
            </a:br>
            <a:r>
              <a:rPr lang="en-US" dirty="0"/>
              <a:t>-&gt; your mentor can give you valuable guidance</a:t>
            </a:r>
          </a:p>
        </p:txBody>
      </p:sp>
    </p:spTree>
    <p:extLst>
      <p:ext uri="{BB962C8B-B14F-4D97-AF65-F5344CB8AC3E}">
        <p14:creationId xmlns:p14="http://schemas.microsoft.com/office/powerpoint/2010/main" val="29195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347D4BA-97C8-F87E-9F50-A0E23170B4D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  <a:p>
            <a:pPr lvl="1"/>
            <a:r>
              <a:rPr lang="en-US" dirty="0"/>
              <a:t>High-quality code contribution whose value</a:t>
            </a:r>
            <a:br>
              <a:rPr lang="en-US" dirty="0"/>
            </a:br>
            <a:r>
              <a:rPr lang="en-US" dirty="0"/>
              <a:t>can easily be appreciated and understood</a:t>
            </a:r>
          </a:p>
          <a:p>
            <a:r>
              <a:rPr lang="en-US" dirty="0"/>
              <a:t>Typical Pitfalls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Untidy, hardly documented, hardly tested code</a:t>
            </a:r>
          </a:p>
          <a:p>
            <a:pPr lvl="1"/>
            <a:r>
              <a:rPr lang="en-US" dirty="0"/>
              <a:t>View </a:t>
            </a:r>
            <a:r>
              <a:rPr lang="en-US" b="1" dirty="0">
                <a:solidFill>
                  <a:schemeClr val="accent1"/>
                </a:solidFill>
              </a:rPr>
              <a:t>experiments as nice-to-have addendum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start them as the deadline approaches</a:t>
            </a:r>
            <a:br>
              <a:rPr lang="en-US" dirty="0"/>
            </a:br>
            <a:r>
              <a:rPr lang="en-US" b="1" dirty="0">
                <a:solidFill>
                  <a:srgbClr val="7889FB"/>
                </a:solidFill>
              </a:rPr>
              <a:t>-&gt; experiments show the value of your contribution</a:t>
            </a:r>
            <a:br>
              <a:rPr lang="en-US" dirty="0"/>
            </a:br>
            <a:r>
              <a:rPr lang="en-US" b="1" dirty="0">
                <a:solidFill>
                  <a:srgbClr val="7889FB"/>
                </a:solidFill>
              </a:rPr>
              <a:t>-&gt; you need time to incorporate your insights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Don’t talk to project mentor</a:t>
            </a:r>
            <a:br>
              <a:rPr lang="en-US" dirty="0"/>
            </a:br>
            <a:r>
              <a:rPr lang="en-US" dirty="0"/>
              <a:t>-&gt; your mentor can give you valuable guidance</a:t>
            </a:r>
          </a:p>
          <a:p>
            <a:r>
              <a:rPr lang="en-US" dirty="0"/>
              <a:t>Countermeasures</a:t>
            </a:r>
          </a:p>
          <a:p>
            <a:pPr lvl="1"/>
            <a:r>
              <a:rPr lang="en-US" dirty="0"/>
              <a:t>Focus primarily on investigating and improving your initial prototype after the intermediate presentation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3EC183-E79E-59A6-8E25-88BF6F77F08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5866" y="396545"/>
            <a:ext cx="9820033" cy="717437"/>
          </a:xfrm>
        </p:spPr>
        <p:txBody>
          <a:bodyPr/>
          <a:lstStyle/>
          <a:p>
            <a:r>
              <a:rPr lang="en-US" dirty="0"/>
              <a:t>Final Prototype: Creating a Convincing Contribution </a:t>
            </a:r>
            <a:r>
              <a:rPr lang="en-US" dirty="0">
                <a:solidFill>
                  <a:srgbClr val="7889FB"/>
                </a:solidFill>
              </a:rPr>
              <a:t>(</a:t>
            </a:r>
            <a:r>
              <a:rPr lang="en-US" sz="2400" b="1" dirty="0">
                <a:solidFill>
                  <a:srgbClr val="7889FB"/>
                </a:solidFill>
              </a:rPr>
              <a:t>≈1/3 of the semester)</a:t>
            </a:r>
            <a:endParaRPr lang="en-US" b="1" dirty="0">
              <a:solidFill>
                <a:srgbClr val="7889FB"/>
              </a:solidFill>
            </a:endParaRPr>
          </a:p>
          <a:p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EFE82AE-973F-68DF-7B24-FDC097E03B7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46863" y="1262063"/>
            <a:ext cx="5545137" cy="450691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  <a:p>
            <a:pPr lvl="1"/>
            <a:r>
              <a:rPr lang="en-US" dirty="0">
                <a:solidFill>
                  <a:schemeClr val="bg1"/>
                </a:solidFill>
              </a:rPr>
              <a:t>.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39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CBA6B5F-7679-672B-CD82-776F67E680C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  <a:p>
            <a:pPr lvl="1"/>
            <a:r>
              <a:rPr lang="en-US" dirty="0"/>
              <a:t>Make your code easy to read/understand</a:t>
            </a:r>
          </a:p>
          <a:p>
            <a:pPr lvl="1"/>
            <a:r>
              <a:rPr lang="en-US" dirty="0"/>
              <a:t>Others will have to maintain it after your contribution is merged</a:t>
            </a:r>
          </a:p>
          <a:p>
            <a:r>
              <a:rPr lang="en-US" dirty="0"/>
              <a:t>General Guidelines</a:t>
            </a:r>
          </a:p>
          <a:p>
            <a:pPr lvl="1"/>
            <a:r>
              <a:rPr lang="en-US" dirty="0"/>
              <a:t>Clearly structure your code into </a:t>
            </a:r>
            <a:r>
              <a:rPr lang="en-US" b="1" dirty="0">
                <a:solidFill>
                  <a:srgbClr val="7889FB"/>
                </a:solidFill>
              </a:rPr>
              <a:t>meaningful units </a:t>
            </a:r>
            <a:r>
              <a:rPr lang="en-US" dirty="0"/>
              <a:t>(classes, functions, etc.)</a:t>
            </a:r>
          </a:p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rgbClr val="7889FB"/>
                </a:solidFill>
              </a:rPr>
              <a:t>clear yet concise identifiers </a:t>
            </a:r>
            <a:r>
              <a:rPr lang="en-US" dirty="0"/>
              <a:t>(variable/function/class names)</a:t>
            </a:r>
          </a:p>
          <a:p>
            <a:pPr lvl="1"/>
            <a:r>
              <a:rPr lang="en-US" dirty="0"/>
              <a:t>Stay </a:t>
            </a:r>
            <a:r>
              <a:rPr lang="en-US" b="1" dirty="0">
                <a:solidFill>
                  <a:srgbClr val="7889FB"/>
                </a:solidFill>
              </a:rPr>
              <a:t>consistent with the existing code base </a:t>
            </a:r>
            <a:r>
              <a:rPr lang="en-US" dirty="0"/>
              <a:t>(e.g., use the same patterns) </a:t>
            </a:r>
            <a:r>
              <a:rPr lang="en-US" b="1" dirty="0"/>
              <a:t>OR</a:t>
            </a:r>
            <a:r>
              <a:rPr lang="en-US" dirty="0"/>
              <a:t> </a:t>
            </a:r>
            <a:r>
              <a:rPr lang="en-US" b="1" dirty="0">
                <a:solidFill>
                  <a:srgbClr val="7889FB"/>
                </a:solidFill>
              </a:rPr>
              <a:t>refactor if necessary</a:t>
            </a:r>
          </a:p>
          <a:p>
            <a:pPr lvl="1"/>
            <a:r>
              <a:rPr lang="en-US" dirty="0"/>
              <a:t>Adhere to the code base’s </a:t>
            </a:r>
            <a:r>
              <a:rPr lang="en-US" b="1" dirty="0">
                <a:solidFill>
                  <a:srgbClr val="7889FB"/>
                </a:solidFill>
              </a:rPr>
              <a:t>coding style/formatting</a:t>
            </a:r>
          </a:p>
          <a:p>
            <a:r>
              <a:rPr lang="en-US" dirty="0"/>
              <a:t>Keep Your Pull Request Tidy</a:t>
            </a:r>
          </a:p>
          <a:p>
            <a:pPr lvl="1"/>
            <a:r>
              <a:rPr lang="en-US" dirty="0"/>
              <a:t>Stay focused: </a:t>
            </a:r>
            <a:r>
              <a:rPr lang="en-US" b="1" dirty="0">
                <a:solidFill>
                  <a:srgbClr val="C00000"/>
                </a:solidFill>
              </a:rPr>
              <a:t>Avoid changes unrelated to your task </a:t>
            </a:r>
            <a:r>
              <a:rPr lang="en-US" dirty="0"/>
              <a:t>(can be contributed as individual small pull requests)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Don’t submit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anything that’s useless for others</a:t>
            </a:r>
            <a:r>
              <a:rPr lang="en-US" dirty="0"/>
              <a:t> (e.g., build artifacts, generated files (e.g., logs), IDE projects)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Exclude specifics of your local setup</a:t>
            </a:r>
            <a:r>
              <a:rPr lang="en-US" dirty="0"/>
              <a:t>: Avoid local paths, usernames, passwords, IP addresses etc.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7A31B50-C3D5-68EB-B6C0-F9EF5B8D88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Final Prototype: Code Quality</a:t>
            </a:r>
          </a:p>
        </p:txBody>
      </p:sp>
    </p:spTree>
    <p:extLst>
      <p:ext uri="{BB962C8B-B14F-4D97-AF65-F5344CB8AC3E}">
        <p14:creationId xmlns:p14="http://schemas.microsoft.com/office/powerpoint/2010/main" val="108789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BCDAD0D-371A-C84C-47D0-C5EE2B9B97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  <a:p>
            <a:pPr lvl="1"/>
            <a:r>
              <a:rPr lang="en-US" dirty="0"/>
              <a:t>Show functionally correct behavior</a:t>
            </a:r>
          </a:p>
          <a:p>
            <a:pPr lvl="1"/>
            <a:r>
              <a:rPr lang="en-US" dirty="0"/>
              <a:t>Experiments don’t make sense</a:t>
            </a:r>
            <a:br>
              <a:rPr lang="en-US" dirty="0"/>
            </a:br>
            <a:r>
              <a:rPr lang="en-US" dirty="0"/>
              <a:t>if prototype doesn’t do what it should</a:t>
            </a:r>
          </a:p>
          <a:p>
            <a:r>
              <a:rPr lang="en-US" dirty="0"/>
              <a:t>General Hints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Unit tests </a:t>
            </a:r>
            <a:r>
              <a:rPr lang="en-US" dirty="0"/>
              <a:t>and </a:t>
            </a:r>
            <a:r>
              <a:rPr lang="en-US" b="1" dirty="0">
                <a:solidFill>
                  <a:srgbClr val="7889FB"/>
                </a:solidFill>
              </a:rPr>
              <a:t>script-level tests</a:t>
            </a:r>
          </a:p>
          <a:p>
            <a:pPr lvl="1"/>
            <a:r>
              <a:rPr lang="en-US" b="1" dirty="0"/>
              <a:t>Test cases that should work</a:t>
            </a:r>
          </a:p>
          <a:p>
            <a:pPr lvl="1"/>
            <a:r>
              <a:rPr lang="en-US" b="1" dirty="0"/>
              <a:t>Test cases that should not work</a:t>
            </a:r>
            <a:br>
              <a:rPr lang="en-US" dirty="0"/>
            </a:br>
            <a:r>
              <a:rPr lang="en-US" dirty="0"/>
              <a:t>(e.g., invalid DSL scripts, invalid input data, …)</a:t>
            </a:r>
          </a:p>
          <a:p>
            <a:pPr lvl="1"/>
            <a:r>
              <a:rPr lang="en-US" dirty="0"/>
              <a:t>Construct </a:t>
            </a:r>
            <a:r>
              <a:rPr lang="en-US" b="1" dirty="0">
                <a:solidFill>
                  <a:srgbClr val="7889FB"/>
                </a:solidFill>
              </a:rPr>
              <a:t>simple and complex scenarios</a:t>
            </a:r>
          </a:p>
          <a:p>
            <a:pPr lvl="1"/>
            <a:r>
              <a:rPr lang="en-US" dirty="0"/>
              <a:t>Think of </a:t>
            </a:r>
            <a:r>
              <a:rPr lang="en-US" b="1" dirty="0">
                <a:solidFill>
                  <a:srgbClr val="C00000"/>
                </a:solidFill>
              </a:rPr>
              <a:t>corner cases</a:t>
            </a:r>
          </a:p>
          <a:p>
            <a:pPr lvl="1"/>
            <a:r>
              <a:rPr lang="en-US" dirty="0"/>
              <a:t>Small input data is often fine</a:t>
            </a:r>
            <a:br>
              <a:rPr lang="en-US" dirty="0"/>
            </a:br>
            <a:r>
              <a:rPr lang="en-US" dirty="0"/>
              <a:t>(but some bugs only triggered by large inputs)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E4CB18B-FD01-1EE5-B9F0-93924C55A2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Final Prototype: Tests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A919DEE-A0FC-08B1-139E-591EA79D84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Integrate with the Existing Test Suite</a:t>
            </a:r>
          </a:p>
          <a:p>
            <a:pPr lvl="1"/>
            <a:r>
              <a:rPr lang="en-US" b="1" dirty="0"/>
              <a:t>DAPHNE</a:t>
            </a:r>
            <a:br>
              <a:rPr lang="en-US" dirty="0"/>
            </a:br>
            <a:r>
              <a:rPr lang="en-US" dirty="0"/>
              <a:t>-&gt; directory: </a:t>
            </a:r>
            <a:r>
              <a:rPr lang="en-US" dirty="0">
                <a:latin typeface="Consolas" panose="020B0609020204030204" pitchFamily="49" charset="0"/>
              </a:rPr>
              <a:t>test/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/>
              <a:t>-&gt; see the documentation on writing test cases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b="1" dirty="0" err="1"/>
              <a:t>SystemDS</a:t>
            </a:r>
            <a:br>
              <a:rPr lang="en-US" dirty="0"/>
            </a:br>
            <a:r>
              <a:rPr lang="en-US" dirty="0"/>
              <a:t>-&gt; directory: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</a:rPr>
              <a:t>/test/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47C8877-4632-B6E2-FBAA-ED19E0C01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852" y="2624014"/>
            <a:ext cx="2306623" cy="14467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C98B2E8-92DB-B578-E976-0BB60ADF54BD}"/>
              </a:ext>
            </a:extLst>
          </p:cNvPr>
          <p:cNvSpPr txBox="1"/>
          <p:nvPr/>
        </p:nvSpPr>
        <p:spPr>
          <a:xfrm>
            <a:off x="7133197" y="4070761"/>
            <a:ext cx="21419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hlinkClick r:id="rId3"/>
              </a:rPr>
              <a:t>https://daphne-eu.github.io/daphne/</a:t>
            </a:r>
            <a:br>
              <a:rPr lang="en-US" sz="1000" dirty="0">
                <a:hlinkClick r:id="rId3"/>
              </a:rPr>
            </a:br>
            <a:r>
              <a:rPr lang="en-US" sz="1000" dirty="0">
                <a:hlinkClick r:id="rId3"/>
              </a:rPr>
              <a:t>development/Testing/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10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C53A90F-91AA-58D0-2E6F-0B788FC427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  <a:p>
            <a:pPr lvl="1"/>
            <a:r>
              <a:rPr lang="en-US" dirty="0"/>
              <a:t>Make your contribution understandable for </a:t>
            </a:r>
            <a:r>
              <a:rPr lang="en-US" b="1" dirty="0"/>
              <a:t>users</a:t>
            </a:r>
            <a:r>
              <a:rPr lang="en-US" dirty="0"/>
              <a:t> and </a:t>
            </a:r>
            <a:r>
              <a:rPr lang="en-US" b="1" dirty="0"/>
              <a:t>developers</a:t>
            </a:r>
          </a:p>
          <a:p>
            <a:r>
              <a:rPr lang="en-US" dirty="0"/>
              <a:t>User Documentation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What’s not documented doesn’t exist</a:t>
            </a:r>
          </a:p>
          <a:p>
            <a:pPr lvl="1"/>
            <a:r>
              <a:rPr lang="en-US" dirty="0"/>
              <a:t>Add </a:t>
            </a:r>
            <a:r>
              <a:rPr lang="en-US" b="1" dirty="0"/>
              <a:t>high-level explanation </a:t>
            </a:r>
            <a:r>
              <a:rPr lang="en-US" dirty="0"/>
              <a:t>of features and concepts behind them</a:t>
            </a:r>
          </a:p>
          <a:p>
            <a:pPr lvl="1"/>
            <a:r>
              <a:rPr lang="en-US" dirty="0"/>
              <a:t>Update documentation of </a:t>
            </a:r>
            <a:r>
              <a:rPr lang="en-US" b="1" dirty="0"/>
              <a:t>language abstractions </a:t>
            </a:r>
            <a:r>
              <a:rPr lang="en-US" dirty="0"/>
              <a:t>(e.g., new DSL built-in functions, new types, …)</a:t>
            </a:r>
          </a:p>
          <a:p>
            <a:pPr lvl="1"/>
            <a:r>
              <a:rPr lang="en-US" dirty="0"/>
              <a:t>Update documentation of </a:t>
            </a:r>
            <a:r>
              <a:rPr lang="en-US" b="1" dirty="0"/>
              <a:t>user APIs </a:t>
            </a:r>
            <a:r>
              <a:rPr lang="en-US" dirty="0"/>
              <a:t>(e.g., new command-line arguments)</a:t>
            </a:r>
          </a:p>
          <a:p>
            <a:r>
              <a:rPr lang="en-US" dirty="0"/>
              <a:t>Developer Documentation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Negative example: “The code is the documentation”</a:t>
            </a:r>
          </a:p>
          <a:p>
            <a:pPr lvl="1"/>
            <a:r>
              <a:rPr lang="en-US" b="1" dirty="0"/>
              <a:t>High-level explanation </a:t>
            </a:r>
            <a:r>
              <a:rPr lang="en-US" dirty="0"/>
              <a:t>of your contribution; justify design decisions</a:t>
            </a:r>
          </a:p>
          <a:p>
            <a:pPr lvl="1"/>
            <a:r>
              <a:rPr lang="en-US" b="1" dirty="0"/>
              <a:t>API documentation </a:t>
            </a:r>
            <a:r>
              <a:rPr lang="en-US" dirty="0"/>
              <a:t>of classes, functions, members, etc.</a:t>
            </a:r>
            <a:br>
              <a:rPr lang="en-US" dirty="0"/>
            </a:br>
            <a:r>
              <a:rPr lang="en-US" dirty="0"/>
              <a:t>(integrate with the existing source code documentation of the system, e.g., </a:t>
            </a:r>
            <a:r>
              <a:rPr lang="en-US" dirty="0" err="1"/>
              <a:t>doxygen</a:t>
            </a:r>
            <a:r>
              <a:rPr lang="en-US" dirty="0"/>
              <a:t> or </a:t>
            </a:r>
            <a:r>
              <a:rPr lang="en-US" dirty="0" err="1"/>
              <a:t>javadoc</a:t>
            </a:r>
            <a:r>
              <a:rPr lang="en-US" dirty="0"/>
              <a:t> style)</a:t>
            </a:r>
          </a:p>
          <a:p>
            <a:pPr lvl="1"/>
            <a:r>
              <a:rPr lang="en-US" b="1" dirty="0"/>
              <a:t>Comments within function bodies </a:t>
            </a:r>
            <a:r>
              <a:rPr lang="en-US" dirty="0"/>
              <a:t>(e.g., high-level steps of an algorithm)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5FFCDF-1782-DD46-506D-BB00DF4E90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Final Prototype: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06464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E29C7C1-A93E-3B99-261D-B763AAAA1BC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  <a:p>
            <a:pPr lvl="1"/>
            <a:r>
              <a:rPr lang="en-US" dirty="0"/>
              <a:t>Understand your prototype to discover potential for improvement (e.g., performance bottlenecks)</a:t>
            </a:r>
          </a:p>
          <a:p>
            <a:pPr lvl="1"/>
            <a:r>
              <a:rPr lang="en-US" dirty="0"/>
              <a:t>Demonstrate functional improvements (new features)</a:t>
            </a:r>
          </a:p>
          <a:p>
            <a:pPr lvl="1"/>
            <a:r>
              <a:rPr lang="en-US" dirty="0"/>
              <a:t>Showcase non-functional improvements (performance compared to status quo and state-of-the-art baselines)</a:t>
            </a:r>
          </a:p>
          <a:p>
            <a:r>
              <a:rPr lang="en-US" dirty="0"/>
              <a:t>Design Experiments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Don’t just conduct any random experiments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Think about which questions you want/need to answer</a:t>
            </a:r>
            <a:r>
              <a:rPr lang="en-US" dirty="0"/>
              <a:t>, </a:t>
            </a:r>
            <a:r>
              <a:rPr lang="en-US" b="1" dirty="0"/>
              <a:t>design experiments accordingly</a:t>
            </a:r>
          </a:p>
          <a:p>
            <a:pPr lvl="1"/>
            <a:r>
              <a:rPr lang="en-US" b="1" dirty="0"/>
              <a:t>Types of experiments</a:t>
            </a:r>
            <a:r>
              <a:rPr lang="en-US" dirty="0"/>
              <a:t>: Exploratory, micro benchmarks, benchmarks, end-to-end applications</a:t>
            </a:r>
          </a:p>
          <a:p>
            <a:pPr lvl="1"/>
            <a:r>
              <a:rPr lang="en-US" b="1" dirty="0"/>
              <a:t>Aspects of an experiment</a:t>
            </a:r>
            <a:r>
              <a:rPr lang="en-US" dirty="0"/>
              <a:t>: Data, workload, baselines, hardware &amp; software stack, metrics</a:t>
            </a:r>
          </a:p>
          <a:p>
            <a:r>
              <a:rPr lang="en-US" dirty="0"/>
              <a:t>Conduct Experiments</a:t>
            </a:r>
          </a:p>
          <a:p>
            <a:pPr lvl="1"/>
            <a:r>
              <a:rPr lang="en-US" dirty="0"/>
              <a:t>Automate as much as possible for repeatability (shell scripts etc.)</a:t>
            </a:r>
          </a:p>
          <a:p>
            <a:r>
              <a:rPr lang="en-US" dirty="0"/>
              <a:t>Visualize and Interpret the Results</a:t>
            </a:r>
          </a:p>
          <a:p>
            <a:pPr lvl="1"/>
            <a:r>
              <a:rPr lang="en-US" dirty="0"/>
              <a:t>Automate the visualization based on raw experimental data</a:t>
            </a:r>
          </a:p>
          <a:p>
            <a:pPr lvl="1"/>
            <a:r>
              <a:rPr lang="en-US" dirty="0"/>
              <a:t>Draw conclusions and react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9DDF601-A543-36BE-93E6-C7AA7DDB3B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Final Prototype: Experiments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668F829-8760-C9C7-AFCA-B5AB56E9F8A7}"/>
              </a:ext>
            </a:extLst>
          </p:cNvPr>
          <p:cNvSpPr txBox="1"/>
          <p:nvPr/>
        </p:nvSpPr>
        <p:spPr>
          <a:xfrm>
            <a:off x="8242708" y="4482985"/>
            <a:ext cx="3197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889FB"/>
                </a:solidFill>
              </a:rPr>
              <a:t>See 3</a:t>
            </a:r>
            <a:r>
              <a:rPr lang="en-US" b="1" baseline="30000" dirty="0">
                <a:solidFill>
                  <a:srgbClr val="7889FB"/>
                </a:solidFill>
              </a:rPr>
              <a:t>rd</a:t>
            </a:r>
            <a:r>
              <a:rPr lang="en-US" b="1" dirty="0">
                <a:solidFill>
                  <a:srgbClr val="7889FB"/>
                </a:solidFill>
              </a:rPr>
              <a:t> seminar intro lecture on</a:t>
            </a:r>
            <a:br>
              <a:rPr lang="en-US" b="1" dirty="0">
                <a:solidFill>
                  <a:srgbClr val="7889FB"/>
                </a:solidFill>
              </a:rPr>
            </a:br>
            <a:r>
              <a:rPr lang="en-US" b="1" dirty="0">
                <a:solidFill>
                  <a:srgbClr val="7889FB"/>
                </a:solidFill>
              </a:rPr>
              <a:t>“Experiments, Reproducibility”</a:t>
            </a:r>
          </a:p>
        </p:txBody>
      </p:sp>
    </p:spTree>
    <p:extLst>
      <p:ext uri="{BB962C8B-B14F-4D97-AF65-F5344CB8AC3E}">
        <p14:creationId xmlns:p14="http://schemas.microsoft.com/office/powerpoint/2010/main" val="391773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38EF9A-3A47-F1D2-052E-D714DA5FE1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List of Project Topics (Proposals)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1A11819-9AD7-B931-343F-953AD0BE9592}"/>
              </a:ext>
            </a:extLst>
          </p:cNvPr>
          <p:cNvSpPr txBox="1"/>
          <p:nvPr/>
        </p:nvSpPr>
        <p:spPr>
          <a:xfrm>
            <a:off x="555867" y="3545963"/>
            <a:ext cx="8209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kern="150" dirty="0">
                <a:effectLst/>
                <a:latin typeface="OpenSymbol"/>
                <a:ea typeface="OpenSymbol"/>
                <a:cs typeface="OpenSymbol"/>
              </a:rPr>
              <a:t>See list at </a:t>
            </a:r>
            <a:r>
              <a:rPr lang="en-US" sz="1800" b="1" kern="150" dirty="0">
                <a:effectLst/>
                <a:latin typeface="OpenSymbol"/>
                <a:ea typeface="OpenSymbol"/>
                <a:cs typeface="OpenSymbol"/>
                <a:hlinkClick r:id="rId2"/>
              </a:rPr>
              <a:t>https://pdamme.github.io/teaching/2025_</a:t>
            </a:r>
            <a:r>
              <a:rPr lang="en-US" b="1" kern="150" dirty="0">
                <a:latin typeface="OpenSymbol"/>
                <a:ea typeface="OpenSymbol"/>
                <a:cs typeface="OpenSymbol"/>
                <a:hlinkClick r:id="rId2"/>
              </a:rPr>
              <a:t>summ</a:t>
            </a:r>
            <a:r>
              <a:rPr lang="en-US" sz="1800" b="1" kern="150" dirty="0">
                <a:effectLst/>
                <a:latin typeface="OpenSymbol"/>
                <a:ea typeface="OpenSymbol"/>
                <a:cs typeface="OpenSymbol"/>
                <a:hlinkClick r:id="rId2"/>
              </a:rPr>
              <a:t>er/lde/ProjectTopics.pdf</a:t>
            </a:r>
            <a:endParaRPr lang="de-DE" sz="1800" b="1" kern="150" dirty="0">
              <a:effectLst/>
              <a:latin typeface="OpenSymbol"/>
              <a:ea typeface="OpenSymbol"/>
              <a:cs typeface="OpenSymbol"/>
            </a:endParaRPr>
          </a:p>
        </p:txBody>
      </p:sp>
    </p:spTree>
    <p:extLst>
      <p:ext uri="{BB962C8B-B14F-4D97-AF65-F5344CB8AC3E}">
        <p14:creationId xmlns:p14="http://schemas.microsoft.com/office/powerpoint/2010/main" val="3752549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1B9DBCF-99E8-B280-7908-1ACF29D68CA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Since 10/2022: Postdoc at TU Berlin</a:t>
            </a:r>
            <a:r>
              <a:rPr lang="en-US" b="0" dirty="0"/>
              <a:t>, Germany</a:t>
            </a:r>
          </a:p>
          <a:p>
            <a:pPr lvl="1"/>
            <a:r>
              <a:rPr lang="en-US" dirty="0"/>
              <a:t>FG Big Data Engineering (DAMS Lab) headed by Prof. Matthias </a:t>
            </a:r>
            <a:r>
              <a:rPr lang="en-US" dirty="0" err="1"/>
              <a:t>Böhm</a:t>
            </a:r>
            <a:endParaRPr lang="en-US" dirty="0"/>
          </a:p>
          <a:p>
            <a:pPr lvl="1"/>
            <a:r>
              <a:rPr lang="en-US" dirty="0"/>
              <a:t>Continuing work on integrated data analysis pipelines</a:t>
            </a:r>
          </a:p>
          <a:p>
            <a:pPr lvl="1"/>
            <a:r>
              <a:rPr lang="en-US" dirty="0"/>
              <a:t>Research interests in the fields of database and ML systems</a:t>
            </a:r>
            <a:br>
              <a:rPr lang="en-US" dirty="0"/>
            </a:br>
            <a:r>
              <a:rPr lang="en-US" dirty="0"/>
              <a:t>(especially compiler &amp; runtime techniques, extensibility)</a:t>
            </a:r>
          </a:p>
          <a:p>
            <a:pPr lvl="1"/>
            <a:endParaRPr lang="en-US" dirty="0"/>
          </a:p>
          <a:p>
            <a:r>
              <a:rPr lang="en-US" dirty="0"/>
              <a:t>2021-2022: Postdoc at TU Graz &amp; Know-Center GmbH</a:t>
            </a:r>
            <a:r>
              <a:rPr lang="en-US" b="0" dirty="0"/>
              <a:t>, Austria</a:t>
            </a:r>
          </a:p>
          <a:p>
            <a:pPr lvl="1"/>
            <a:r>
              <a:rPr lang="en-US" b="0" dirty="0"/>
              <a:t>Data Management group headed by Prof. Matthias </a:t>
            </a:r>
            <a:r>
              <a:rPr lang="en-US" b="0" dirty="0" err="1"/>
              <a:t>Böhm</a:t>
            </a:r>
            <a:endParaRPr lang="en-US" b="0" dirty="0"/>
          </a:p>
          <a:p>
            <a:pPr lvl="1"/>
            <a:r>
              <a:rPr lang="en-US" b="0" dirty="0"/>
              <a:t>Started work on integrated data analysis pipelines</a:t>
            </a:r>
          </a:p>
          <a:p>
            <a:pPr lvl="1"/>
            <a:endParaRPr lang="en-US" b="0" dirty="0"/>
          </a:p>
          <a:p>
            <a:r>
              <a:rPr lang="en-US" dirty="0"/>
              <a:t>2015-2020: PhD student at TU Dresden</a:t>
            </a:r>
            <a:r>
              <a:rPr lang="en-US" b="0" dirty="0"/>
              <a:t>, Germany</a:t>
            </a:r>
          </a:p>
          <a:p>
            <a:pPr lvl="1"/>
            <a:r>
              <a:rPr lang="en-US" b="0" dirty="0"/>
              <a:t>Dresden Database Research Group headed by Prof. Wolfgang Lehner</a:t>
            </a:r>
          </a:p>
          <a:p>
            <a:pPr lvl="1"/>
            <a:r>
              <a:rPr lang="en-US" b="0" dirty="0"/>
              <a:t>PhD thesis on making complex analytical database queries more efficient</a:t>
            </a:r>
            <a:br>
              <a:rPr lang="en-US" b="0" dirty="0"/>
            </a:br>
            <a:r>
              <a:rPr lang="en-US" b="0" dirty="0"/>
              <a:t>through lightweight compression of intermediate results</a:t>
            </a:r>
          </a:p>
          <a:p>
            <a:pPr lvl="1"/>
            <a:endParaRPr lang="en-US" b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FB7FE8-9266-C1BD-E54B-E497E08090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4" name="Graphic 8">
            <a:extLst>
              <a:ext uri="{FF2B5EF4-FFF2-40B4-BE49-F238E27FC236}">
                <a16:creationId xmlns:a16="http://schemas.microsoft.com/office/drawing/2014/main" id="{13E05345-D4CB-7ED3-55E1-A9431FDF8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7105" y="1334482"/>
            <a:ext cx="1405662" cy="4813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97B3F1-7E2E-3E7E-5E25-22565282B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105" y="4608739"/>
            <a:ext cx="1403309" cy="4067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921212-CFA6-2944-751C-72B1D8D493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105" y="3195647"/>
            <a:ext cx="1185772" cy="592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A703BD-4433-1C6A-C0A7-73BAF48DAF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2333"/>
          <a:stretch/>
        </p:blipFill>
        <p:spPr>
          <a:xfrm>
            <a:off x="8497790" y="3794850"/>
            <a:ext cx="1046259" cy="447495"/>
          </a:xfrm>
          <a:prstGeom prst="rect">
            <a:avLst/>
          </a:prstGeom>
        </p:spPr>
      </p:pic>
      <p:grpSp>
        <p:nvGrpSpPr>
          <p:cNvPr id="8" name="Group 1">
            <a:extLst>
              <a:ext uri="{FF2B5EF4-FFF2-40B4-BE49-F238E27FC236}">
                <a16:creationId xmlns:a16="http://schemas.microsoft.com/office/drawing/2014/main" id="{D3F68B0B-4B8B-26F1-9FC8-B5E555AD89CD}"/>
              </a:ext>
            </a:extLst>
          </p:cNvPr>
          <p:cNvGrpSpPr/>
          <p:nvPr/>
        </p:nvGrpSpPr>
        <p:grpSpPr>
          <a:xfrm>
            <a:off x="8457105" y="1826842"/>
            <a:ext cx="1613479" cy="406703"/>
            <a:chOff x="9433249" y="6055568"/>
            <a:chExt cx="2258008" cy="569167"/>
          </a:xfrm>
        </p:grpSpPr>
        <p:sp>
          <p:nvSpPr>
            <p:cNvPr id="9" name="Rectangle: Rounded Corners 2">
              <a:extLst>
                <a:ext uri="{FF2B5EF4-FFF2-40B4-BE49-F238E27FC236}">
                  <a16:creationId xmlns:a16="http://schemas.microsoft.com/office/drawing/2014/main" id="{C83ECF9F-E8DD-EB20-3835-B74B9A656CDA}"/>
                </a:ext>
              </a:extLst>
            </p:cNvPr>
            <p:cNvSpPr/>
            <p:nvPr userDrawn="1"/>
          </p:nvSpPr>
          <p:spPr>
            <a:xfrm>
              <a:off x="9433249" y="6055568"/>
              <a:ext cx="2258008" cy="569167"/>
            </a:xfrm>
            <a:prstGeom prst="roundRect">
              <a:avLst>
                <a:gd name="adj" fmla="val 248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Graphic 3">
              <a:extLst>
                <a:ext uri="{FF2B5EF4-FFF2-40B4-BE49-F238E27FC236}">
                  <a16:creationId xmlns:a16="http://schemas.microsoft.com/office/drawing/2014/main" id="{4C11AE20-A9C5-4910-5C08-ABC33DDD35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90187" y="6124808"/>
              <a:ext cx="2124769" cy="426320"/>
            </a:xfrm>
            <a:prstGeom prst="rect">
              <a:avLst/>
            </a:prstGeom>
          </p:spPr>
        </p:pic>
      </p:grpSp>
      <p:pic>
        <p:nvPicPr>
          <p:cNvPr id="11" name="Grafik 7">
            <a:extLst>
              <a:ext uri="{FF2B5EF4-FFF2-40B4-BE49-F238E27FC236}">
                <a16:creationId xmlns:a16="http://schemas.microsoft.com/office/drawing/2014/main" id="{53C09C88-479A-537E-EDF0-5B062132CC2C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11508" y="3346753"/>
            <a:ext cx="1256564" cy="29067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A9C23C0-406A-BFAE-BEB8-5EEC5EAF55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57105" y="5105643"/>
            <a:ext cx="1283064" cy="445900"/>
          </a:xfrm>
          <a:prstGeom prst="rect">
            <a:avLst/>
          </a:prstGeom>
        </p:spPr>
      </p:pic>
      <p:pic>
        <p:nvPicPr>
          <p:cNvPr id="14" name="Grafik 7">
            <a:extLst>
              <a:ext uri="{FF2B5EF4-FFF2-40B4-BE49-F238E27FC236}">
                <a16:creationId xmlns:a16="http://schemas.microsoft.com/office/drawing/2014/main" id="{5300F803-CC9B-37C6-7E3C-56CABE411BD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11508" y="1429840"/>
            <a:ext cx="1256564" cy="29067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3264E56-A502-F659-3262-ACA79AB01A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11508" y="4567000"/>
            <a:ext cx="490180" cy="49018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B356AF04-E4F5-3F05-512D-AA73E4C1B56D}"/>
              </a:ext>
            </a:extLst>
          </p:cNvPr>
          <p:cNvSpPr txBox="1"/>
          <p:nvPr/>
        </p:nvSpPr>
        <p:spPr>
          <a:xfrm>
            <a:off x="10801688" y="4562837"/>
            <a:ext cx="1070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</a:rPr>
              <a:t>MorphStore</a:t>
            </a:r>
            <a:br>
              <a:rPr lang="en-US" sz="1400" dirty="0">
                <a:solidFill>
                  <a:srgbClr val="000000"/>
                </a:solidFill>
              </a:rPr>
            </a:br>
            <a:r>
              <a:rPr lang="en-US" sz="1400" dirty="0">
                <a:solidFill>
                  <a:srgbClr val="000000"/>
                </a:solidFill>
              </a:rPr>
              <a:t>&amp; TVL</a:t>
            </a:r>
          </a:p>
        </p:txBody>
      </p:sp>
    </p:spTree>
    <p:extLst>
      <p:ext uri="{BB962C8B-B14F-4D97-AF65-F5344CB8AC3E}">
        <p14:creationId xmlns:p14="http://schemas.microsoft.com/office/powerpoint/2010/main" val="1087530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7B2D834-40BE-E6D2-C800-48AA28C5B63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Course Organization, Outline, and Deliverables</a:t>
            </a:r>
          </a:p>
          <a:p>
            <a:r>
              <a:rPr lang="en-US" dirty="0"/>
              <a:t>Projects in DAPHNE and Apache </a:t>
            </a:r>
            <a:r>
              <a:rPr lang="en-US" dirty="0" err="1"/>
              <a:t>SystemDS</a:t>
            </a:r>
            <a:endParaRPr lang="en-US" dirty="0"/>
          </a:p>
          <a:p>
            <a:r>
              <a:rPr lang="en-US" dirty="0"/>
              <a:t>How to Approach the Project</a:t>
            </a:r>
          </a:p>
          <a:p>
            <a:r>
              <a:rPr lang="en-US" dirty="0">
                <a:solidFill>
                  <a:srgbClr val="7889FB"/>
                </a:solidFill>
              </a:rPr>
              <a:t>List of Project Topics (Proposals)</a:t>
            </a:r>
          </a:p>
          <a:p>
            <a:pPr lvl="1"/>
            <a:endParaRPr lang="en-US" dirty="0"/>
          </a:p>
          <a:p>
            <a:r>
              <a:rPr lang="en-US" dirty="0"/>
              <a:t>Remaining </a:t>
            </a:r>
            <a:r>
              <a:rPr lang="en-US" dirty="0">
                <a:solidFill>
                  <a:schemeClr val="accent1"/>
                </a:solidFill>
              </a:rPr>
              <a:t>Questions</a:t>
            </a:r>
            <a:r>
              <a:rPr lang="en-US" dirty="0"/>
              <a:t>?</a:t>
            </a:r>
          </a:p>
          <a:p>
            <a:pPr lvl="1"/>
            <a:endParaRPr lang="en-US" dirty="0"/>
          </a:p>
          <a:p>
            <a:r>
              <a:rPr lang="en-US" dirty="0"/>
              <a:t>Reminder: Seminar Introductory Lecture Recommended for the Project</a:t>
            </a:r>
          </a:p>
          <a:p>
            <a:pPr lvl="1"/>
            <a:r>
              <a:rPr lang="en-US" dirty="0"/>
              <a:t>03 </a:t>
            </a:r>
            <a:r>
              <a:rPr lang="en-US" b="1" dirty="0">
                <a:solidFill>
                  <a:srgbClr val="7889FB"/>
                </a:solidFill>
              </a:rPr>
              <a:t>Experiments, Reproducibility, and Giving Presentations</a:t>
            </a:r>
            <a:r>
              <a:rPr lang="en-US" dirty="0"/>
              <a:t> [May 05, 14:00]</a:t>
            </a:r>
          </a:p>
          <a:p>
            <a:pPr lvl="1"/>
            <a:endParaRPr lang="en-US" dirty="0"/>
          </a:p>
          <a:p>
            <a:r>
              <a:rPr lang="en-US" dirty="0"/>
              <a:t>See you during the </a:t>
            </a:r>
            <a:r>
              <a:rPr lang="en-US" dirty="0">
                <a:solidFill>
                  <a:srgbClr val="7889FB"/>
                </a:solidFill>
              </a:rPr>
              <a:t>consultation hours </a:t>
            </a:r>
            <a:r>
              <a:rPr lang="en-US" dirty="0"/>
              <a:t>and </a:t>
            </a:r>
            <a:r>
              <a:rPr lang="en-US" dirty="0">
                <a:solidFill>
                  <a:schemeClr val="accent1"/>
                </a:solidFill>
              </a:rPr>
              <a:t>intermediate presentations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b="0" dirty="0"/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5AA094-F60A-8F73-8927-8026FB766D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Summary and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00"/>
                </a:solidFill>
              </a:rPr>
              <a:t>Q&amp;A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089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4F2A13-8B68-0714-1590-B4257892DE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5866" y="2582402"/>
            <a:ext cx="8724767" cy="717437"/>
          </a:xfrm>
        </p:spPr>
        <p:txBody>
          <a:bodyPr/>
          <a:lstStyle/>
          <a:p>
            <a:r>
              <a:rPr lang="en-US" dirty="0"/>
              <a:t>Apache </a:t>
            </a:r>
            <a:r>
              <a:rPr lang="en-US" dirty="0" err="1"/>
              <a:t>SystemDS</a:t>
            </a:r>
            <a:r>
              <a:rPr lang="en-US" dirty="0"/>
              <a:t>: A Declarative ML System for the End-to-End Data Science Lifecycle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6DCEE-6D4D-473E-1689-1791BD2F34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https://github.com/apache/systemds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9EC4043-87E5-D4EB-2FDC-E5B27788B85D}"/>
              </a:ext>
            </a:extLst>
          </p:cNvPr>
          <p:cNvGrpSpPr/>
          <p:nvPr/>
        </p:nvGrpSpPr>
        <p:grpSpPr>
          <a:xfrm>
            <a:off x="551510" y="5084942"/>
            <a:ext cx="2371390" cy="617038"/>
            <a:chOff x="1548914" y="5246611"/>
            <a:chExt cx="2371390" cy="6170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AFB48C2-2E12-5A7A-CBCB-32BBD43FBC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82" r="73979" b="17312"/>
            <a:stretch/>
          </p:blipFill>
          <p:spPr>
            <a:xfrm>
              <a:off x="3385742" y="5279896"/>
              <a:ext cx="534562" cy="5111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7660E76-A5A5-6021-5191-3BE973294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8914" y="5246611"/>
              <a:ext cx="1517988" cy="617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0931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5B52B4-CC76-E00F-1C0C-8BED0B9A446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Existing ML Systems</a:t>
            </a:r>
            <a:endParaRPr lang="en-US" b="0" dirty="0"/>
          </a:p>
          <a:p>
            <a:pPr lvl="1"/>
            <a:r>
              <a:rPr lang="en-US" b="1" dirty="0"/>
              <a:t>#1</a:t>
            </a:r>
            <a:r>
              <a:rPr lang="en-US" dirty="0"/>
              <a:t> </a:t>
            </a:r>
            <a:r>
              <a:rPr lang="en-US" b="1" dirty="0">
                <a:solidFill>
                  <a:srgbClr val="7889FB"/>
                </a:solidFill>
              </a:rPr>
              <a:t>Numerical computing</a:t>
            </a:r>
            <a:r>
              <a:rPr lang="en-US" dirty="0"/>
              <a:t> frameworks</a:t>
            </a:r>
          </a:p>
          <a:p>
            <a:pPr lvl="1"/>
            <a:r>
              <a:rPr lang="en-US" b="1" dirty="0"/>
              <a:t>#2</a:t>
            </a:r>
            <a:r>
              <a:rPr lang="en-US" dirty="0"/>
              <a:t> </a:t>
            </a:r>
            <a:r>
              <a:rPr lang="en-US" b="1" dirty="0">
                <a:solidFill>
                  <a:srgbClr val="7889FB"/>
                </a:solidFill>
              </a:rPr>
              <a:t>ML Algorithm libraries</a:t>
            </a:r>
            <a:r>
              <a:rPr lang="en-US" dirty="0"/>
              <a:t> (local, large-scale)</a:t>
            </a:r>
          </a:p>
          <a:p>
            <a:pPr lvl="1"/>
            <a:r>
              <a:rPr lang="en-US" b="1" dirty="0"/>
              <a:t>#3</a:t>
            </a:r>
            <a:r>
              <a:rPr lang="en-US" dirty="0"/>
              <a:t> </a:t>
            </a:r>
            <a:r>
              <a:rPr lang="en-US" b="1" dirty="0">
                <a:solidFill>
                  <a:srgbClr val="7889FB"/>
                </a:solidFill>
              </a:rPr>
              <a:t>Linear algebra ML systems </a:t>
            </a:r>
            <a:r>
              <a:rPr lang="en-US" dirty="0">
                <a:solidFill>
                  <a:schemeClr val="tx1"/>
                </a:solidFill>
              </a:rPr>
              <a:t>(large-scale)</a:t>
            </a:r>
          </a:p>
          <a:p>
            <a:pPr lvl="1"/>
            <a:r>
              <a:rPr lang="en-US" b="1" dirty="0"/>
              <a:t>#4</a:t>
            </a:r>
            <a:r>
              <a:rPr lang="en-US" dirty="0"/>
              <a:t> </a:t>
            </a:r>
            <a:r>
              <a:rPr lang="en-US" b="1" dirty="0">
                <a:solidFill>
                  <a:srgbClr val="7889FB"/>
                </a:solidFill>
              </a:rPr>
              <a:t>Deep neural network</a:t>
            </a:r>
            <a:r>
              <a:rPr lang="en-US" dirty="0"/>
              <a:t> (DNN) frameworks</a:t>
            </a:r>
          </a:p>
          <a:p>
            <a:pPr lvl="1"/>
            <a:r>
              <a:rPr lang="en-US" b="1" dirty="0"/>
              <a:t>#5 </a:t>
            </a:r>
            <a:r>
              <a:rPr lang="en-US" b="1" dirty="0">
                <a:solidFill>
                  <a:srgbClr val="7889FB"/>
                </a:solidFill>
              </a:rPr>
              <a:t>Model management, and deployment</a:t>
            </a:r>
            <a:endParaRPr lang="en-US" sz="700" dirty="0"/>
          </a:p>
          <a:p>
            <a:r>
              <a:rPr lang="en-US" dirty="0"/>
              <a:t>Exploratory Data-Science Lifecycle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Open-ended problems </a:t>
            </a:r>
            <a:r>
              <a:rPr lang="en-US" dirty="0"/>
              <a:t>w/ underspecified objectives</a:t>
            </a:r>
          </a:p>
          <a:p>
            <a:pPr lvl="1"/>
            <a:r>
              <a:rPr lang="en-US" dirty="0"/>
              <a:t>Hypotheses, data integration, run analytics 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Unknown value </a:t>
            </a:r>
            <a:r>
              <a:rPr lang="en-US" dirty="0">
                <a:sym typeface="Wingdings" panose="05000000000000000000" pitchFamily="2" charset="2"/>
              </a:rPr>
              <a:t> lack of system infrastructure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Redundancy of manual efforts and computation</a:t>
            </a:r>
            <a:endParaRPr lang="en-US" sz="700" dirty="0"/>
          </a:p>
          <a:p>
            <a:r>
              <a:rPr lang="en-US" dirty="0"/>
              <a:t>Data Preparation Problem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80% Argument:</a:t>
            </a:r>
            <a:r>
              <a:rPr lang="en-US" dirty="0"/>
              <a:t> 80-90% time for finding, integrating, cleaning data</a:t>
            </a:r>
          </a:p>
          <a:p>
            <a:pPr lvl="1"/>
            <a:r>
              <a:rPr lang="en-US" dirty="0"/>
              <a:t>Diversity of tools </a:t>
            </a:r>
            <a:r>
              <a:rPr lang="en-US" dirty="0">
                <a:sym typeface="Wingdings" panose="05000000000000000000" pitchFamily="2" charset="2"/>
              </a:rPr>
              <a:t> boundary crossing, lack of optimization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34DB09-EF53-5C15-761B-B4AC33B70A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Landscape of ML Systems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ECDBA7-FE39-DC5A-E96E-1A6B551C8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545" y="1525357"/>
            <a:ext cx="741075" cy="385587"/>
          </a:xfrm>
          <a:prstGeom prst="rect">
            <a:avLst/>
          </a:prstGeom>
        </p:spPr>
      </p:pic>
      <p:pic>
        <p:nvPicPr>
          <p:cNvPr id="3" name="Graphic 87">
            <a:extLst>
              <a:ext uri="{FF2B5EF4-FFF2-40B4-BE49-F238E27FC236}">
                <a16:creationId xmlns:a16="http://schemas.microsoft.com/office/drawing/2014/main" id="{EED3F196-5317-1543-2023-28AE3751B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67441" y="2018732"/>
            <a:ext cx="1043527" cy="2511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EDB3C9-D3A8-B3B1-1BF9-40E2F3C3D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6286" y="1963584"/>
            <a:ext cx="1087676" cy="3163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309A6E-8B3E-9B86-F0B7-4C9C0F268C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328" y="2305746"/>
            <a:ext cx="659373" cy="561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538BD0-8D3E-7BD4-E9E8-7063DD433F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656" y="2347022"/>
            <a:ext cx="1027585" cy="2130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4D72F8-0DB6-EB67-62FD-12654F32F7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755" y="1140611"/>
            <a:ext cx="919781" cy="3650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E06812-D5F8-FFCD-B2F2-D3D05A7862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465" y="1308674"/>
            <a:ext cx="491759" cy="3811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BFB8F2-049F-26F4-E198-11B7975454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539" y="1607069"/>
            <a:ext cx="447590" cy="3356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9F918B-C990-9B77-8A17-E158CB5E60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005" y="1622384"/>
            <a:ext cx="771734" cy="2797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D64658-9553-E588-F69D-D27B67AEF9D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9" b="13748"/>
          <a:stretch/>
        </p:blipFill>
        <p:spPr>
          <a:xfrm>
            <a:off x="8570043" y="1118455"/>
            <a:ext cx="548869" cy="3952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4F39A3-2598-00D7-C198-A0CF51C0090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923" y="2363862"/>
            <a:ext cx="765094" cy="2623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828487-BEF2-EDB9-4FBC-88A5AFB04E2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977" y="2690463"/>
            <a:ext cx="737545" cy="2138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A2EE4D-E287-1471-9A81-7E9A2A2A80A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16101" y="2768253"/>
            <a:ext cx="620898" cy="254150"/>
          </a:xfrm>
          <a:prstGeom prst="rect">
            <a:avLst/>
          </a:prstGeom>
        </p:spPr>
      </p:pic>
      <p:pic>
        <p:nvPicPr>
          <p:cNvPr id="17" name="Picture 2" descr="Bildergebnis für dask">
            <a:extLst>
              <a:ext uri="{FF2B5EF4-FFF2-40B4-BE49-F238E27FC236}">
                <a16:creationId xmlns:a16="http://schemas.microsoft.com/office/drawing/2014/main" id="{2DA24675-9EA4-23D4-D009-458BE333C5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95" t="34381" r="29495" b="34871"/>
          <a:stretch/>
        </p:blipFill>
        <p:spPr bwMode="auto">
          <a:xfrm>
            <a:off x="7764576" y="926811"/>
            <a:ext cx="726229" cy="29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D06197-B0EF-2704-35A0-C18AC8984E87}"/>
              </a:ext>
            </a:extLst>
          </p:cNvPr>
          <p:cNvSpPr txBox="1"/>
          <p:nvPr/>
        </p:nvSpPr>
        <p:spPr>
          <a:xfrm>
            <a:off x="7246421" y="3407951"/>
            <a:ext cx="2300727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“Take these datasets and show value or competitive advantage”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EE7E2C7-2B6C-40E5-E5FB-115A8BE4CC48}"/>
              </a:ext>
            </a:extLst>
          </p:cNvPr>
          <p:cNvGrpSpPr/>
          <p:nvPr/>
        </p:nvGrpSpPr>
        <p:grpSpPr>
          <a:xfrm>
            <a:off x="9747150" y="4428287"/>
            <a:ext cx="2010190" cy="1177430"/>
            <a:chOff x="7035487" y="2877160"/>
            <a:chExt cx="2010190" cy="117743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E9376ED-19B9-9174-2968-46652125F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425399" y="3283416"/>
              <a:ext cx="497489" cy="640080"/>
            </a:xfrm>
            <a:prstGeom prst="rect">
              <a:avLst/>
            </a:prstGeom>
            <a:ln w="25400">
              <a:solidFill>
                <a:srgbClr val="7889FB"/>
              </a:solidFill>
            </a:ln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F88B759-CCA5-722D-3F8B-5CC1490C2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123954" y="3414510"/>
              <a:ext cx="497489" cy="640080"/>
            </a:xfrm>
            <a:prstGeom prst="rect">
              <a:avLst/>
            </a:prstGeom>
            <a:ln w="25400">
              <a:solidFill>
                <a:srgbClr val="7889FB"/>
              </a:solidFill>
            </a:ln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EE8C7A6-27F0-D470-272D-E251DF237E5B}"/>
                </a:ext>
              </a:extLst>
            </p:cNvPr>
            <p:cNvSpPr/>
            <p:nvPr/>
          </p:nvSpPr>
          <p:spPr>
            <a:xfrm>
              <a:off x="7919760" y="2877160"/>
              <a:ext cx="112591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[</a:t>
              </a:r>
              <a:r>
                <a:rPr lang="en-US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NIPS 2015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]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65E8410-9EC8-D3BE-D490-66A823F5DD7C}"/>
                </a:ext>
              </a:extLst>
            </p:cNvPr>
            <p:cNvSpPr/>
            <p:nvPr/>
          </p:nvSpPr>
          <p:spPr>
            <a:xfrm>
              <a:off x="7035487" y="3089232"/>
              <a:ext cx="143059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[</a:t>
              </a:r>
              <a:r>
                <a:rPr lang="en-US" sz="14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DEBull</a:t>
              </a:r>
              <a:r>
                <a:rPr lang="en-US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2018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81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95F4B-7B5B-11BF-015B-59E102FD05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Data Science Lifecycle</a:t>
            </a:r>
          </a:p>
          <a:p>
            <a:r>
              <a:rPr lang="en-US" sz="2400" dirty="0"/>
              <a:t>(aka KDD Process, aka CRISP-DM)</a:t>
            </a:r>
            <a:endParaRPr lang="en-US" dirty="0"/>
          </a:p>
        </p:txBody>
      </p:sp>
      <p:pic>
        <p:nvPicPr>
          <p:cNvPr id="4" name="Picture 10" descr="https://upload.wikimedia.org/wikipedia/commons/thumb/d/d8/Emblem-person-blue.svg/1024px-Emblem-person-blue.svg.png">
            <a:extLst>
              <a:ext uri="{FF2B5EF4-FFF2-40B4-BE49-F238E27FC236}">
                <a16:creationId xmlns:a16="http://schemas.microsoft.com/office/drawing/2014/main" id="{4940211B-5DCB-5C4B-4DAE-E9F8346DF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539" y="1602513"/>
            <a:ext cx="900732" cy="90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CC0A36F-A9AE-F1BD-CF49-1A39B9A6DC0C}"/>
              </a:ext>
            </a:extLst>
          </p:cNvPr>
          <p:cNvGrpSpPr>
            <a:grpSpLocks noChangeAspect="1"/>
          </p:cNvGrpSpPr>
          <p:nvPr/>
        </p:nvGrpSpPr>
        <p:grpSpPr>
          <a:xfrm>
            <a:off x="2098278" y="4442895"/>
            <a:ext cx="1391352" cy="1407754"/>
            <a:chOff x="3930084" y="4978403"/>
            <a:chExt cx="1729952" cy="1750352"/>
          </a:xfrm>
        </p:grpSpPr>
        <p:pic>
          <p:nvPicPr>
            <p:cNvPr id="6" name="Picture 5" descr="https://upload.wikimedia.org/wikipedia/commons/thumb/1/1b/Emblem-person-red.svg/2000px-Emblem-person-red.svg.png">
              <a:extLst>
                <a:ext uri="{FF2B5EF4-FFF2-40B4-BE49-F238E27FC236}">
                  <a16:creationId xmlns:a16="http://schemas.microsoft.com/office/drawing/2014/main" id="{E3D2CB34-CCF2-25A0-B13F-4F472DFECF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033" y="4978403"/>
              <a:ext cx="1118656" cy="1118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314BAA3-51F2-EC05-6A4D-D972055AB2D3}"/>
                </a:ext>
              </a:extLst>
            </p:cNvPr>
            <p:cNvSpPr txBox="1"/>
            <p:nvPr/>
          </p:nvSpPr>
          <p:spPr>
            <a:xfrm>
              <a:off x="3930084" y="5925130"/>
              <a:ext cx="1729952" cy="803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Data/SW Engineer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6E20403-73C4-A6A0-BDB7-31768B9CE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443" y="2743092"/>
            <a:ext cx="726111" cy="744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28A791A-324E-C798-1645-9B82EDADB6F3}"/>
              </a:ext>
            </a:extLst>
          </p:cNvPr>
          <p:cNvGrpSpPr>
            <a:grpSpLocks noChangeAspect="1"/>
          </p:cNvGrpSpPr>
          <p:nvPr/>
        </p:nvGrpSpPr>
        <p:grpSpPr>
          <a:xfrm>
            <a:off x="8782126" y="4432382"/>
            <a:ext cx="1391352" cy="1407754"/>
            <a:chOff x="3930084" y="4978403"/>
            <a:chExt cx="1729952" cy="1750352"/>
          </a:xfrm>
        </p:grpSpPr>
        <p:pic>
          <p:nvPicPr>
            <p:cNvPr id="10" name="Picture 9" descr="https://upload.wikimedia.org/wikipedia/commons/thumb/1/1b/Emblem-person-red.svg/2000px-Emblem-person-red.svg.png">
              <a:extLst>
                <a:ext uri="{FF2B5EF4-FFF2-40B4-BE49-F238E27FC236}">
                  <a16:creationId xmlns:a16="http://schemas.microsoft.com/office/drawing/2014/main" id="{DA024F1B-C685-61BE-54E6-6F9BE1CA32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033" y="4978403"/>
              <a:ext cx="1118656" cy="1118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30CEE4-834B-C208-A5D5-3F403B6E779C}"/>
                </a:ext>
              </a:extLst>
            </p:cNvPr>
            <p:cNvSpPr txBox="1"/>
            <p:nvPr/>
          </p:nvSpPr>
          <p:spPr>
            <a:xfrm>
              <a:off x="3930084" y="5925130"/>
              <a:ext cx="1729952" cy="803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DevOps Engineer</a:t>
              </a:r>
            </a:p>
          </p:txBody>
        </p:sp>
      </p:grpSp>
      <p:sp>
        <p:nvSpPr>
          <p:cNvPr id="12" name="Chevron 23">
            <a:extLst>
              <a:ext uri="{FF2B5EF4-FFF2-40B4-BE49-F238E27FC236}">
                <a16:creationId xmlns:a16="http://schemas.microsoft.com/office/drawing/2014/main" id="{BB2BAC7A-4295-A7A3-7CB0-3AA68D61B284}"/>
              </a:ext>
            </a:extLst>
          </p:cNvPr>
          <p:cNvSpPr/>
          <p:nvPr/>
        </p:nvSpPr>
        <p:spPr>
          <a:xfrm>
            <a:off x="2452354" y="2994078"/>
            <a:ext cx="2670084" cy="984738"/>
          </a:xfrm>
          <a:prstGeom prst="chevron">
            <a:avLst>
              <a:gd name="adj" fmla="val 3673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Integration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Cleaning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Preparation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0C8D60-6308-A0E7-364D-177D6DAA727B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774089" y="3977701"/>
            <a:ext cx="0" cy="46519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6C5EC22-F339-E7ED-8EA6-A245668A61A5}"/>
              </a:ext>
            </a:extLst>
          </p:cNvPr>
          <p:cNvCxnSpPr>
            <a:stCxn id="4" idx="2"/>
            <a:endCxn id="17" idx="0"/>
          </p:cNvCxnSpPr>
          <p:nvPr/>
        </p:nvCxnSpPr>
        <p:spPr>
          <a:xfrm>
            <a:off x="5945905" y="2503252"/>
            <a:ext cx="169546" cy="49194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8D9760-4D1E-C6ED-8C52-95466919A8E0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9453944" y="3979931"/>
            <a:ext cx="3993" cy="45245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E9A46D5-2866-6EAB-AE3B-A93D32A0D5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5" t="9698" r="6904" b="11693"/>
          <a:stretch/>
        </p:blipFill>
        <p:spPr>
          <a:xfrm>
            <a:off x="1409448" y="3428645"/>
            <a:ext cx="967752" cy="896761"/>
          </a:xfrm>
          <a:prstGeom prst="rect">
            <a:avLst/>
          </a:prstGeom>
        </p:spPr>
      </p:pic>
      <p:sp>
        <p:nvSpPr>
          <p:cNvPr id="17" name="Chevron 30">
            <a:extLst>
              <a:ext uri="{FF2B5EF4-FFF2-40B4-BE49-F238E27FC236}">
                <a16:creationId xmlns:a16="http://schemas.microsoft.com/office/drawing/2014/main" id="{4A63F6F6-0A37-F42B-BDA2-7EA5F6D715F3}"/>
              </a:ext>
            </a:extLst>
          </p:cNvPr>
          <p:cNvSpPr/>
          <p:nvPr/>
        </p:nvSpPr>
        <p:spPr>
          <a:xfrm>
            <a:off x="4961281" y="2995193"/>
            <a:ext cx="2670084" cy="984738"/>
          </a:xfrm>
          <a:prstGeom prst="chevron">
            <a:avLst>
              <a:gd name="adj" fmla="val 3673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Model Selection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Training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Hyper-parameters</a:t>
            </a:r>
          </a:p>
        </p:txBody>
      </p:sp>
      <p:sp>
        <p:nvSpPr>
          <p:cNvPr id="18" name="Chevron 31">
            <a:extLst>
              <a:ext uri="{FF2B5EF4-FFF2-40B4-BE49-F238E27FC236}">
                <a16:creationId xmlns:a16="http://schemas.microsoft.com/office/drawing/2014/main" id="{41F74ABE-E25D-A73F-D199-FE0363077A09}"/>
              </a:ext>
            </a:extLst>
          </p:cNvPr>
          <p:cNvSpPr/>
          <p:nvPr/>
        </p:nvSpPr>
        <p:spPr>
          <a:xfrm>
            <a:off x="7425570" y="2995193"/>
            <a:ext cx="2670084" cy="984738"/>
          </a:xfrm>
          <a:prstGeom prst="chevron">
            <a:avLst>
              <a:gd name="adj" fmla="val 3673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Validate &amp; Debug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Deployment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Scoring &amp; Feedback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1EEA7F-44C4-FBE6-7DAF-008DA8C4E486}"/>
              </a:ext>
            </a:extLst>
          </p:cNvPr>
          <p:cNvSpPr txBox="1"/>
          <p:nvPr/>
        </p:nvSpPr>
        <p:spPr>
          <a:xfrm>
            <a:off x="6269899" y="1683083"/>
            <a:ext cx="1039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Scientist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0A3466-ACC8-683F-46D2-7CA6C49C45E6}"/>
              </a:ext>
            </a:extLst>
          </p:cNvPr>
          <p:cNvCxnSpPr>
            <a:stCxn id="4" idx="2"/>
            <a:endCxn id="12" idx="0"/>
          </p:cNvCxnSpPr>
          <p:nvPr/>
        </p:nvCxnSpPr>
        <p:spPr>
          <a:xfrm flipH="1">
            <a:off x="3606524" y="2503252"/>
            <a:ext cx="2339381" cy="490826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338EC59-8BF5-D4FE-7F2B-3CA2B2A77F49}"/>
              </a:ext>
            </a:extLst>
          </p:cNvPr>
          <p:cNvCxnSpPr>
            <a:stCxn id="4" idx="2"/>
            <a:endCxn id="18" idx="0"/>
          </p:cNvCxnSpPr>
          <p:nvPr/>
        </p:nvCxnSpPr>
        <p:spPr>
          <a:xfrm>
            <a:off x="5945905" y="2503252"/>
            <a:ext cx="2633835" cy="49194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C0E9F9D-F1CE-B762-2AAB-8D7624B1FD22}"/>
              </a:ext>
            </a:extLst>
          </p:cNvPr>
          <p:cNvCxnSpPr>
            <a:endCxn id="12" idx="2"/>
          </p:cNvCxnSpPr>
          <p:nvPr/>
        </p:nvCxnSpPr>
        <p:spPr>
          <a:xfrm flipH="1" flipV="1">
            <a:off x="3606524" y="3978816"/>
            <a:ext cx="1576" cy="548159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0D5D1C-8C43-F47A-A439-55E954DBE0C1}"/>
              </a:ext>
            </a:extLst>
          </p:cNvPr>
          <p:cNvCxnSpPr>
            <a:endCxn id="17" idx="2"/>
          </p:cNvCxnSpPr>
          <p:nvPr/>
        </p:nvCxnSpPr>
        <p:spPr>
          <a:xfrm flipV="1">
            <a:off x="6115451" y="3979931"/>
            <a:ext cx="0" cy="54704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B1C0DA-3392-1A3D-1CB5-4CC80D28D932}"/>
              </a:ext>
            </a:extLst>
          </p:cNvPr>
          <p:cNvCxnSpPr>
            <a:endCxn id="18" idx="2"/>
          </p:cNvCxnSpPr>
          <p:nvPr/>
        </p:nvCxnSpPr>
        <p:spPr>
          <a:xfrm flipV="1">
            <a:off x="8579740" y="3979931"/>
            <a:ext cx="0" cy="54704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BE7EE49-073B-94FF-2880-7E1EA83FBCD9}"/>
              </a:ext>
            </a:extLst>
          </p:cNvPr>
          <p:cNvCxnSpPr/>
          <p:nvPr/>
        </p:nvCxnSpPr>
        <p:spPr>
          <a:xfrm flipH="1">
            <a:off x="3608100" y="4526975"/>
            <a:ext cx="4971640" cy="0"/>
          </a:xfrm>
          <a:prstGeom prst="straightConnector1">
            <a:avLst/>
          </a:prstGeom>
          <a:ln w="19050">
            <a:solidFill>
              <a:srgbClr val="7889FB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AE3B126-08E6-F9A9-DD95-354C3D40B739}"/>
              </a:ext>
            </a:extLst>
          </p:cNvPr>
          <p:cNvSpPr txBox="1"/>
          <p:nvPr/>
        </p:nvSpPr>
        <p:spPr>
          <a:xfrm>
            <a:off x="3711155" y="4616809"/>
            <a:ext cx="4786744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Exploratory Process </a:t>
            </a:r>
            <a:b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(experimentation, refinements, ML pipelines)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B5DCAA1-9803-E8DC-5534-DF26946E7762}"/>
              </a:ext>
            </a:extLst>
          </p:cNvPr>
          <p:cNvSpPr/>
          <p:nvPr/>
        </p:nvSpPr>
        <p:spPr>
          <a:xfrm>
            <a:off x="7872249" y="1392391"/>
            <a:ext cx="3756218" cy="707886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 observation: </a:t>
            </a:r>
            <a:r>
              <a:rPr lang="en-US" sz="2000" b="1" dirty="0" err="1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SotA</a:t>
            </a:r>
            <a:r>
              <a:rPr lang="en-US" sz="20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 integration/cleaning based on ML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ounded Rectangular Callout 6">
            <a:extLst>
              <a:ext uri="{FF2B5EF4-FFF2-40B4-BE49-F238E27FC236}">
                <a16:creationId xmlns:a16="http://schemas.microsoft.com/office/drawing/2014/main" id="{05981CA4-1FE3-EED9-E0E1-84BA1D437DFC}"/>
              </a:ext>
            </a:extLst>
          </p:cNvPr>
          <p:cNvSpPr/>
          <p:nvPr/>
        </p:nvSpPr>
        <p:spPr>
          <a:xfrm>
            <a:off x="1548821" y="1389431"/>
            <a:ext cx="3886319" cy="1152092"/>
          </a:xfrm>
          <a:prstGeom prst="wedgeRoundRectCallout">
            <a:avLst>
              <a:gd name="adj1" fmla="val -1331"/>
              <a:gd name="adj2" fmla="val 87746"/>
              <a:gd name="adj3" fmla="val 16667"/>
            </a:avLst>
          </a:prstGeom>
          <a:solidFill>
            <a:schemeClr val="bg1"/>
          </a:solidFill>
          <a:ln w="19050"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extraction, schema alignment, entity resolution, data validation, data cleaning, outlier detection, missing value imputation, semantic type detection, data augmentation, feature selection, feature engineering, feature transformations </a:t>
            </a:r>
          </a:p>
        </p:txBody>
      </p:sp>
      <p:sp>
        <p:nvSpPr>
          <p:cNvPr id="29" name="Chevron 33">
            <a:extLst>
              <a:ext uri="{FF2B5EF4-FFF2-40B4-BE49-F238E27FC236}">
                <a16:creationId xmlns:a16="http://schemas.microsoft.com/office/drawing/2014/main" id="{E790E32A-5D29-3D76-E3AE-05096311CD20}"/>
              </a:ext>
            </a:extLst>
          </p:cNvPr>
          <p:cNvSpPr/>
          <p:nvPr/>
        </p:nvSpPr>
        <p:spPr>
          <a:xfrm>
            <a:off x="2450362" y="2992963"/>
            <a:ext cx="2670084" cy="984738"/>
          </a:xfrm>
          <a:prstGeom prst="chevron">
            <a:avLst>
              <a:gd name="adj" fmla="val 36735"/>
            </a:avLst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Integration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Cleaning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Preparation</a:t>
            </a:r>
          </a:p>
        </p:txBody>
      </p:sp>
    </p:spTree>
    <p:extLst>
      <p:ext uri="{BB962C8B-B14F-4D97-AF65-F5344CB8AC3E}">
        <p14:creationId xmlns:p14="http://schemas.microsoft.com/office/powerpoint/2010/main" val="45949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EF719F64-56DE-62D2-1323-675F6623E647}"/>
              </a:ext>
            </a:extLst>
          </p:cNvPr>
          <p:cNvSpPr/>
          <p:nvPr/>
        </p:nvSpPr>
        <p:spPr>
          <a:xfrm>
            <a:off x="1194318" y="5700827"/>
            <a:ext cx="10997682" cy="1157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EFD82F-7FFE-D6CA-0AE0-3F6C7FA1D5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Apache </a:t>
            </a:r>
            <a:r>
              <a:rPr lang="en-US" dirty="0" err="1"/>
              <a:t>SystemDS</a:t>
            </a:r>
            <a:r>
              <a:rPr lang="en-US" dirty="0"/>
              <a:t> </a:t>
            </a:r>
            <a:r>
              <a:rPr lang="en-US" sz="1800" b="0" dirty="0">
                <a:solidFill>
                  <a:srgbClr val="000000"/>
                </a:solidFill>
              </a:rPr>
              <a:t>[</a:t>
            </a:r>
            <a:r>
              <a:rPr lang="en-US" sz="1800" b="0" dirty="0">
                <a:hlinkClick r:id="rId2"/>
              </a:rPr>
              <a:t>https://github.com/apache/systemds</a:t>
            </a:r>
            <a:r>
              <a:rPr lang="en-US" sz="1800" b="0" dirty="0">
                <a:solidFill>
                  <a:srgbClr val="000000"/>
                </a:solidFill>
              </a:rPr>
              <a:t>]</a:t>
            </a:r>
            <a:r>
              <a:rPr lang="en-US" sz="24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61117E-7545-FDBB-B143-975703A51E34}"/>
              </a:ext>
            </a:extLst>
          </p:cNvPr>
          <p:cNvSpPr txBox="1"/>
          <p:nvPr/>
        </p:nvSpPr>
        <p:spPr>
          <a:xfrm>
            <a:off x="561635" y="2612479"/>
            <a:ext cx="2600260" cy="181588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[SIGMOD’15,’17,’19,’21abc,’23abc]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[PVLDB’14,’16ab,’18,’22]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[ICDE’11,’12,’15]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[CIDR’17,’20]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[VLDBJ’18] 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[CIKM’22]</a:t>
            </a:r>
            <a:br>
              <a:rPr lang="en-US" sz="1400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</a:br>
            <a:r>
              <a:rPr lang="en-US" sz="1400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[DEBull’14]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[PPoPP’15]</a:t>
            </a:r>
          </a:p>
        </p:txBody>
      </p:sp>
      <p:cxnSp>
        <p:nvCxnSpPr>
          <p:cNvPr id="7" name="AutoShape 54">
            <a:extLst>
              <a:ext uri="{FF2B5EF4-FFF2-40B4-BE49-F238E27FC236}">
                <a16:creationId xmlns:a16="http://schemas.microsoft.com/office/drawing/2014/main" id="{FB8D9D0B-5AB8-D4FD-2D04-A544AA19F09E}"/>
              </a:ext>
            </a:extLst>
          </p:cNvPr>
          <p:cNvCxnSpPr>
            <a:cxnSpLocks noChangeShapeType="1"/>
            <a:endCxn id="15" idx="0"/>
          </p:cNvCxnSpPr>
          <p:nvPr/>
        </p:nvCxnSpPr>
        <p:spPr bwMode="auto">
          <a:xfrm rot="10800000" flipV="1">
            <a:off x="4063729" y="3485560"/>
            <a:ext cx="1266750" cy="420687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</p:spPr>
      </p:cxnSp>
      <p:pic>
        <p:nvPicPr>
          <p:cNvPr id="8" name="Picture 6" descr="http://www.sas.com/content/dam/SAS/sv_se/image/logo2/hadoop_elephant.png">
            <a:extLst>
              <a:ext uri="{FF2B5EF4-FFF2-40B4-BE49-F238E27FC236}">
                <a16:creationId xmlns:a16="http://schemas.microsoft.com/office/drawing/2014/main" id="{11C74F9B-8550-19A9-3362-FC5F9019A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58857" y="4758047"/>
            <a:ext cx="1452562" cy="34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0" descr="http://www.nersc.gov/assets/ImageGallery/Computational-Systems/_resampled/resizedimage250247-Magellan1.jpg">
            <a:extLst>
              <a:ext uri="{FF2B5EF4-FFF2-40B4-BE49-F238E27FC236}">
                <a16:creationId xmlns:a16="http://schemas.microsoft.com/office/drawing/2014/main" id="{0FFA4B28-A382-6013-0796-1F2F06547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25819" y="5213659"/>
            <a:ext cx="108902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0" descr="http://www.nersc.gov/assets/ImageGallery/Computational-Systems/_resampled/resizedimage250247-Magellan1.jpg">
            <a:extLst>
              <a:ext uri="{FF2B5EF4-FFF2-40B4-BE49-F238E27FC236}">
                <a16:creationId xmlns:a16="http://schemas.microsoft.com/office/drawing/2014/main" id="{D36FB64A-C656-75B8-4F71-701964046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65232" y="5213659"/>
            <a:ext cx="108902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2" descr="Product image">
            <a:extLst>
              <a:ext uri="{FF2B5EF4-FFF2-40B4-BE49-F238E27FC236}">
                <a16:creationId xmlns:a16="http://schemas.microsoft.com/office/drawing/2014/main" id="{8CCC5F42-7E20-F61B-74FD-7F71C657A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79158" y="5064355"/>
            <a:ext cx="1368425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 descr="http://upload.wikimedia.org/wikipedia/commons/thumb/a/a4/Java_logo_and_wordmark.svg/100px-Java_logo_and_wordmark.svg.png">
            <a:extLst>
              <a:ext uri="{FF2B5EF4-FFF2-40B4-BE49-F238E27FC236}">
                <a16:creationId xmlns:a16="http://schemas.microsoft.com/office/drawing/2014/main" id="{6D08AFAB-9F68-F711-2AF5-91671556F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909383" y="4848455"/>
            <a:ext cx="307975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Straight Arrow Connector 23">
            <a:extLst>
              <a:ext uri="{FF2B5EF4-FFF2-40B4-BE49-F238E27FC236}">
                <a16:creationId xmlns:a16="http://schemas.microsoft.com/office/drawing/2014/main" id="{5C4B5A51-B4A1-736F-A670-E9F1795E4C6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578219" y="3825570"/>
            <a:ext cx="914400" cy="914400"/>
          </a:xfrm>
          <a:prstGeom prst="straightConnector1">
            <a:avLst/>
          </a:prstGeom>
          <a:noFill/>
          <a:ln w="9525">
            <a:noFill/>
            <a:round/>
            <a:headEnd/>
            <a:tailEnd type="arrow" w="med" len="med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8B67F6A-2896-0509-D792-99FE70CB3AB4}"/>
              </a:ext>
            </a:extLst>
          </p:cNvPr>
          <p:cNvSpPr txBox="1"/>
          <p:nvPr/>
        </p:nvSpPr>
        <p:spPr>
          <a:xfrm>
            <a:off x="6487482" y="4023034"/>
            <a:ext cx="2819400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Hadoop</a:t>
            </a:r>
            <a:r>
              <a:rPr lang="en-US" b="1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 or Spark Cluster </a:t>
            </a:r>
            <a:br>
              <a:rPr lang="en-US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(scale-out)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C84B28-7A52-0386-F895-E5A46E9A64BE}"/>
              </a:ext>
            </a:extLst>
          </p:cNvPr>
          <p:cNvSpPr txBox="1"/>
          <p:nvPr/>
        </p:nvSpPr>
        <p:spPr>
          <a:xfrm>
            <a:off x="2693358" y="4034067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In-Memory Single Node </a:t>
            </a:r>
            <a:br>
              <a:rPr lang="en-US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(scale-up)</a:t>
            </a:r>
          </a:p>
        </p:txBody>
      </p:sp>
      <p:sp>
        <p:nvSpPr>
          <p:cNvPr id="16" name="AutoShape 40">
            <a:extLst>
              <a:ext uri="{FF2B5EF4-FFF2-40B4-BE49-F238E27FC236}">
                <a16:creationId xmlns:a16="http://schemas.microsoft.com/office/drawing/2014/main" id="{518CB269-D735-1AAF-C0AA-2D03F7F80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8391" y="3015026"/>
            <a:ext cx="2514600" cy="470535"/>
          </a:xfrm>
          <a:prstGeom prst="flowChartAlternateProcess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0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Runtime</a:t>
            </a:r>
          </a:p>
        </p:txBody>
      </p:sp>
      <p:sp>
        <p:nvSpPr>
          <p:cNvPr id="17" name="AutoShape 40">
            <a:extLst>
              <a:ext uri="{FF2B5EF4-FFF2-40B4-BE49-F238E27FC236}">
                <a16:creationId xmlns:a16="http://schemas.microsoft.com/office/drawing/2014/main" id="{47C5C132-0A55-039C-6848-D69FF8E91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8391" y="2468291"/>
            <a:ext cx="2514600" cy="470535"/>
          </a:xfrm>
          <a:prstGeom prst="flowChartAlternateProcess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0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Compiler</a:t>
            </a:r>
          </a:p>
        </p:txBody>
      </p:sp>
      <p:sp>
        <p:nvSpPr>
          <p:cNvPr id="18" name="AutoShape 40">
            <a:extLst>
              <a:ext uri="{FF2B5EF4-FFF2-40B4-BE49-F238E27FC236}">
                <a16:creationId xmlns:a16="http://schemas.microsoft.com/office/drawing/2014/main" id="{4095102F-8229-3E46-7197-DEC13B8AD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8391" y="1934891"/>
            <a:ext cx="2514600" cy="470535"/>
          </a:xfrm>
          <a:prstGeom prst="flowChartAlternateProcess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0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Language</a:t>
            </a:r>
          </a:p>
        </p:txBody>
      </p:sp>
      <p:cxnSp>
        <p:nvCxnSpPr>
          <p:cNvPr id="19" name="AutoShape 54">
            <a:extLst>
              <a:ext uri="{FF2B5EF4-FFF2-40B4-BE49-F238E27FC236}">
                <a16:creationId xmlns:a16="http://schemas.microsoft.com/office/drawing/2014/main" id="{03FB74F0-9DDB-BC02-B5AE-305954456AD0}"/>
              </a:ext>
            </a:extLst>
          </p:cNvPr>
          <p:cNvCxnSpPr>
            <a:cxnSpLocks noChangeShapeType="1"/>
            <a:endCxn id="14" idx="0"/>
          </p:cNvCxnSpPr>
          <p:nvPr/>
        </p:nvCxnSpPr>
        <p:spPr bwMode="auto">
          <a:xfrm>
            <a:off x="6290991" y="3502329"/>
            <a:ext cx="1277938" cy="403919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F49F729-A165-26A3-4591-4E71563EF1AD}"/>
              </a:ext>
            </a:extLst>
          </p:cNvPr>
          <p:cNvSpPr txBox="1"/>
          <p:nvPr/>
        </p:nvSpPr>
        <p:spPr>
          <a:xfrm>
            <a:off x="4538391" y="1287429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DML Scripts</a:t>
            </a:r>
          </a:p>
        </p:txBody>
      </p:sp>
      <p:cxnSp>
        <p:nvCxnSpPr>
          <p:cNvPr id="21" name="AutoShape 54">
            <a:extLst>
              <a:ext uri="{FF2B5EF4-FFF2-40B4-BE49-F238E27FC236}">
                <a16:creationId xmlns:a16="http://schemas.microsoft.com/office/drawing/2014/main" id="{CD22D344-5A8B-777D-8908-A7DF0AD2367E}"/>
              </a:ext>
            </a:extLst>
          </p:cNvPr>
          <p:cNvCxnSpPr>
            <a:cxnSpLocks noChangeShapeType="1"/>
            <a:stCxn id="20" idx="2"/>
            <a:endCxn id="18" idx="0"/>
          </p:cNvCxnSpPr>
          <p:nvPr/>
        </p:nvCxnSpPr>
        <p:spPr bwMode="auto">
          <a:xfrm>
            <a:off x="5795691" y="1656761"/>
            <a:ext cx="0" cy="278130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4598A95-7A71-8448-4764-602EF0854895}"/>
              </a:ext>
            </a:extLst>
          </p:cNvPr>
          <p:cNvSpPr txBox="1"/>
          <p:nvPr/>
        </p:nvSpPr>
        <p:spPr>
          <a:xfrm>
            <a:off x="6026347" y="6342570"/>
            <a:ext cx="1578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since 2010/11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EEE88-7ECD-3375-9F93-FFA72B4F9A1F}"/>
              </a:ext>
            </a:extLst>
          </p:cNvPr>
          <p:cNvSpPr txBox="1"/>
          <p:nvPr/>
        </p:nvSpPr>
        <p:spPr>
          <a:xfrm>
            <a:off x="3425247" y="6356580"/>
            <a:ext cx="1257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since 2012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19AF18-DBC6-0FFD-B2DC-1504027BF180}"/>
              </a:ext>
            </a:extLst>
          </p:cNvPr>
          <p:cNvSpPr txBox="1"/>
          <p:nvPr/>
        </p:nvSpPr>
        <p:spPr>
          <a:xfrm>
            <a:off x="8282298" y="6345547"/>
            <a:ext cx="1383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since 2015</a:t>
            </a:r>
          </a:p>
        </p:txBody>
      </p:sp>
      <p:sp>
        <p:nvSpPr>
          <p:cNvPr id="25" name="AutoShape 40">
            <a:extLst>
              <a:ext uri="{FF2B5EF4-FFF2-40B4-BE49-F238E27FC236}">
                <a16:creationId xmlns:a16="http://schemas.microsoft.com/office/drawing/2014/main" id="{1720BEF9-6D4C-A35F-9275-4B5BAE41F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149" y="1553623"/>
            <a:ext cx="3785765" cy="843597"/>
          </a:xfrm>
          <a:prstGeom prst="flowChartAlternateProcess">
            <a:avLst/>
          </a:prstGeom>
          <a:noFill/>
          <a:ln w="19050">
            <a:solidFill>
              <a:srgbClr val="7889FB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0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APIs:</a:t>
            </a:r>
            <a:r>
              <a:rPr lang="en-US" kern="0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 Command line, JMLC, Python</a:t>
            </a:r>
            <a:br>
              <a:rPr lang="en-US" kern="0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</a:br>
            <a:r>
              <a:rPr lang="en-US" kern="0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Spark </a:t>
            </a:r>
            <a:r>
              <a:rPr lang="en-US" kern="0" dirty="0" err="1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MLContext</a:t>
            </a:r>
            <a:r>
              <a:rPr lang="en-US" kern="0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, Spark ML, </a:t>
            </a:r>
            <a:br>
              <a:rPr lang="en-US" kern="0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</a:br>
            <a:r>
              <a:rPr lang="en-US" kern="0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(Scalable Algorithms + Primitives)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8E1B30A-DC40-B974-D9E6-3D5AC4F711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9076" y="1939563"/>
            <a:ext cx="1889230" cy="549451"/>
          </a:xfrm>
          <a:prstGeom prst="rect">
            <a:avLst/>
          </a:prstGeom>
        </p:spPr>
      </p:pic>
      <p:pic>
        <p:nvPicPr>
          <p:cNvPr id="27" name="Picture 2" descr="http://spark.apache.org/images/spark-logo-trademark.png">
            <a:extLst>
              <a:ext uri="{FF2B5EF4-FFF2-40B4-BE49-F238E27FC236}">
                <a16:creationId xmlns:a16="http://schemas.microsoft.com/office/drawing/2014/main" id="{C14EBBC1-5F49-6CE0-482D-66BAE1195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374" y="4656853"/>
            <a:ext cx="876724" cy="46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D6AC0752-9FD5-7D5B-A9E5-0153841368AD}"/>
              </a:ext>
            </a:extLst>
          </p:cNvPr>
          <p:cNvGrpSpPr/>
          <p:nvPr/>
        </p:nvGrpSpPr>
        <p:grpSpPr>
          <a:xfrm>
            <a:off x="1364732" y="4664585"/>
            <a:ext cx="1787917" cy="2027572"/>
            <a:chOff x="78982" y="4536767"/>
            <a:chExt cx="1787917" cy="202757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102CDD4-A796-401A-C20D-0B04F5011C2F}"/>
                </a:ext>
              </a:extLst>
            </p:cNvPr>
            <p:cNvSpPr txBox="1"/>
            <p:nvPr/>
          </p:nvSpPr>
          <p:spPr>
            <a:xfrm>
              <a:off x="78982" y="4536767"/>
              <a:ext cx="1787917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F0F0F"/>
                  </a:solidFill>
                  <a:ea typeface="ＭＳ Ｐゴシック" charset="0"/>
                  <a:cs typeface="Calibri" panose="020F0502020204030204" pitchFamily="34" charset="0"/>
                </a:rPr>
                <a:t>In-Progress:</a:t>
              </a:r>
              <a:endParaRPr lang="en-US" sz="1600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endParaRPr>
            </a:p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endParaRPr lang="en-US" sz="700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endParaRPr>
            </a:p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F0F0F"/>
                  </a:solidFill>
                  <a:ea typeface="ＭＳ Ｐゴシック" charset="0"/>
                  <a:cs typeface="Calibri" panose="020F0502020204030204" pitchFamily="34" charset="0"/>
                </a:rPr>
                <a:t>GPU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3D6796D-B03F-E93D-585A-B0817888FE05}"/>
                </a:ext>
              </a:extLst>
            </p:cNvPr>
            <p:cNvSpPr txBox="1"/>
            <p:nvPr/>
          </p:nvSpPr>
          <p:spPr>
            <a:xfrm>
              <a:off x="177040" y="6225785"/>
              <a:ext cx="1578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rgbClr val="000000"/>
                  </a:solidFill>
                  <a:ea typeface="ＭＳ Ｐゴシック" charset="0"/>
                  <a:cs typeface="Calibri" panose="020F0502020204030204" pitchFamily="34" charset="0"/>
                </a:rPr>
                <a:t>since 2014/16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98E5D07-E60E-C046-5F1A-21FB286CA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4393" y="5369277"/>
              <a:ext cx="1032611" cy="641017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171C014-BEF5-EC95-B447-F6CF63DE84A8}"/>
              </a:ext>
            </a:extLst>
          </p:cNvPr>
          <p:cNvSpPr txBox="1"/>
          <p:nvPr/>
        </p:nvSpPr>
        <p:spPr>
          <a:xfrm>
            <a:off x="8418493" y="2436263"/>
            <a:ext cx="32118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07/2020</a:t>
            </a:r>
            <a:r>
              <a:rPr lang="en-US" sz="1400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 Renamed to </a:t>
            </a:r>
            <a:r>
              <a:rPr lang="en-US" sz="1400" b="1" dirty="0">
                <a:solidFill>
                  <a:srgbClr val="C00000"/>
                </a:solidFill>
                <a:ea typeface="ＭＳ Ｐゴシック" charset="0"/>
                <a:cs typeface="Calibri" panose="020F0502020204030204" pitchFamily="34" charset="0"/>
              </a:rPr>
              <a:t>Apache </a:t>
            </a:r>
            <a:r>
              <a:rPr lang="en-US" sz="1400" b="1" dirty="0" err="1">
                <a:solidFill>
                  <a:srgbClr val="C00000"/>
                </a:solidFill>
                <a:ea typeface="ＭＳ Ｐゴシック" charset="0"/>
                <a:cs typeface="Calibri" panose="020F0502020204030204" pitchFamily="34" charset="0"/>
              </a:rPr>
              <a:t>SystemDS</a:t>
            </a:r>
            <a:br>
              <a:rPr lang="en-US" sz="1400" b="1" dirty="0">
                <a:solidFill>
                  <a:srgbClr val="C00000"/>
                </a:solidFill>
                <a:ea typeface="ＭＳ Ｐゴシック" charset="0"/>
                <a:cs typeface="Calibri" panose="020F0502020204030204" pitchFamily="34" charset="0"/>
              </a:rPr>
            </a:br>
            <a:r>
              <a:rPr lang="en-US" sz="1400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05/2017</a:t>
            </a:r>
            <a:r>
              <a:rPr lang="en-US" sz="1400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 Apache Top-Level Project</a:t>
            </a:r>
            <a:br>
              <a:rPr lang="en-US" sz="1400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</a:br>
            <a:r>
              <a:rPr lang="en-US" sz="1400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11/2015</a:t>
            </a:r>
            <a:r>
              <a:rPr lang="en-US" sz="1400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 Apache Incubator Project</a:t>
            </a:r>
            <a:endParaRPr lang="en-US" sz="1400" b="1" dirty="0">
              <a:solidFill>
                <a:srgbClr val="0F0F0F"/>
              </a:solidFill>
              <a:ea typeface="ＭＳ Ｐゴシック" charset="0"/>
              <a:cs typeface="Calibri" panose="020F0502020204030204" pitchFamily="34" charset="0"/>
            </a:endParaRP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08/2015</a:t>
            </a:r>
            <a:r>
              <a:rPr lang="en-US" sz="1400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 Open Source Release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96D4B91-E90E-A943-8760-52DD53FE0D9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6596" b="15089"/>
          <a:stretch/>
        </p:blipFill>
        <p:spPr>
          <a:xfrm>
            <a:off x="7434003" y="412282"/>
            <a:ext cx="2757364" cy="103238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241B520-6EF5-D706-21DE-89DA7F5686B4}"/>
              </a:ext>
            </a:extLst>
          </p:cNvPr>
          <p:cNvSpPr txBox="1"/>
          <p:nvPr/>
        </p:nvSpPr>
        <p:spPr>
          <a:xfrm>
            <a:off x="5143948" y="3482665"/>
            <a:ext cx="1387932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C00000"/>
                </a:solidFill>
                <a:ea typeface="ＭＳ Ｐゴシック" charset="0"/>
                <a:cs typeface="Calibri" panose="020F0502020204030204" pitchFamily="34" charset="0"/>
              </a:rPr>
              <a:t>Write Once, Run Anywhere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620678A-D305-FA0A-61E5-D7456213A7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04799" y="5172644"/>
            <a:ext cx="245233" cy="275887"/>
          </a:xfrm>
          <a:prstGeom prst="rect">
            <a:avLst/>
          </a:prstGeom>
        </p:spPr>
      </p:pic>
      <p:cxnSp>
        <p:nvCxnSpPr>
          <p:cNvPr id="36" name="AutoShape 54">
            <a:extLst>
              <a:ext uri="{FF2B5EF4-FFF2-40B4-BE49-F238E27FC236}">
                <a16:creationId xmlns:a16="http://schemas.microsoft.com/office/drawing/2014/main" id="{DD01FC42-5F62-A7BE-9988-CE773049F1EA}"/>
              </a:ext>
            </a:extLst>
          </p:cNvPr>
          <p:cNvCxnSpPr>
            <a:cxnSpLocks noChangeShapeType="1"/>
            <a:endCxn id="37" idx="0"/>
          </p:cNvCxnSpPr>
          <p:nvPr/>
        </p:nvCxnSpPr>
        <p:spPr bwMode="auto">
          <a:xfrm>
            <a:off x="6936660" y="3502329"/>
            <a:ext cx="3778308" cy="517462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156C632-D19F-1991-4CA7-FE737F4BFBF8}"/>
              </a:ext>
            </a:extLst>
          </p:cNvPr>
          <p:cNvSpPr txBox="1"/>
          <p:nvPr/>
        </p:nvSpPr>
        <p:spPr>
          <a:xfrm>
            <a:off x="9991569" y="4019791"/>
            <a:ext cx="1446797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Federated </a:t>
            </a:r>
            <a:br>
              <a:rPr lang="en-US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(LA progs, PS)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235542F-85B2-A828-D6DC-67F0C2C846A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5" t="10125" r="25398" b="6951"/>
          <a:stretch/>
        </p:blipFill>
        <p:spPr>
          <a:xfrm>
            <a:off x="10349976" y="4739970"/>
            <a:ext cx="730293" cy="49438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BFBB7EF-A2BD-07EF-A770-E674B12CBA5F}"/>
              </a:ext>
            </a:extLst>
          </p:cNvPr>
          <p:cNvSpPr txBox="1"/>
          <p:nvPr/>
        </p:nvSpPr>
        <p:spPr>
          <a:xfrm>
            <a:off x="10023452" y="5268408"/>
            <a:ext cx="1383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since 2019</a:t>
            </a:r>
          </a:p>
        </p:txBody>
      </p:sp>
    </p:spTree>
    <p:extLst>
      <p:ext uri="{BB962C8B-B14F-4D97-AF65-F5344CB8AC3E}">
        <p14:creationId xmlns:p14="http://schemas.microsoft.com/office/powerpoint/2010/main" val="397765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2" grpId="0"/>
      <p:bldP spid="37" grpId="0"/>
      <p:bldP spid="3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400783-B882-189F-456C-288396FD5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b="0" dirty="0"/>
              <a:t>Stepwise </a:t>
            </a:r>
            <a:br>
              <a:rPr lang="en-US" b="0" dirty="0"/>
            </a:br>
            <a:r>
              <a:rPr lang="en-US" b="0" dirty="0"/>
              <a:t>Linear </a:t>
            </a:r>
            <a:br>
              <a:rPr lang="en-US" b="0" dirty="0"/>
            </a:br>
            <a:r>
              <a:rPr lang="en-US" b="0" dirty="0"/>
              <a:t>Regression</a:t>
            </a:r>
            <a:endParaRPr lang="en-DE" b="0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2AA942-028E-C124-3785-10A2E52580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Language Abstractions and APIs</a:t>
            </a:r>
          </a:p>
        </p:txBody>
      </p:sp>
      <p:sp>
        <p:nvSpPr>
          <p:cNvPr id="38" name="Folded Corner 4">
            <a:extLst>
              <a:ext uri="{FF2B5EF4-FFF2-40B4-BE49-F238E27FC236}">
                <a16:creationId xmlns:a16="http://schemas.microsoft.com/office/drawing/2014/main" id="{F948DD0B-118E-F997-519D-E5256A8D2A42}"/>
              </a:ext>
            </a:extLst>
          </p:cNvPr>
          <p:cNvSpPr/>
          <p:nvPr/>
        </p:nvSpPr>
        <p:spPr>
          <a:xfrm>
            <a:off x="2184470" y="1614142"/>
            <a:ext cx="2202427" cy="1084285"/>
          </a:xfrm>
          <a:prstGeom prst="foldedCorner">
            <a:avLst>
              <a:gd name="adj" fmla="val 14853"/>
            </a:avLst>
          </a:prstGeom>
          <a:solidFill>
            <a:srgbClr val="FFFFFF"/>
          </a:solidFill>
          <a:ln w="19050" cap="flat" cmpd="sng" algn="ctr">
            <a:solidFill>
              <a:srgbClr val="0F0F0F"/>
            </a:solidFill>
            <a:prstDash val="solid"/>
            <a:miter lim="800000"/>
          </a:ln>
          <a:effectLst/>
        </p:spPr>
        <p:txBody>
          <a:bodyPr tIns="182880" rtlCol="0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X = </a:t>
            </a: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read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(‘features.csv’)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Y = </a:t>
            </a: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read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(‘labels.csv’)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[B,S] = </a:t>
            </a:r>
            <a:r>
              <a:rPr lang="en-US" sz="1200" b="1" kern="0" dirty="0" err="1">
                <a:solidFill>
                  <a:srgbClr val="C00000"/>
                </a:solidFill>
                <a:latin typeface="Consolas" panose="020B0609020204030204" pitchFamily="49" charset="0"/>
              </a:rPr>
              <a:t>steplm</a:t>
            </a:r>
            <a:r>
              <a:rPr lang="en-US" sz="1200" kern="0" dirty="0">
                <a:solidFill>
                  <a:srgbClr val="C00000"/>
                </a:solidFill>
                <a:latin typeface="Consolas" panose="020B0609020204030204" pitchFamily="49" charset="0"/>
              </a:rPr>
              <a:t>(X, Y,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C00000"/>
                </a:solidFill>
                <a:latin typeface="Consolas" panose="020B0609020204030204" pitchFamily="49" charset="0"/>
              </a:rPr>
              <a:t>  </a:t>
            </a:r>
            <a:r>
              <a:rPr lang="en-US" sz="1200" kern="0" dirty="0" err="1">
                <a:solidFill>
                  <a:srgbClr val="C00000"/>
                </a:solidFill>
                <a:latin typeface="Consolas" panose="020B0609020204030204" pitchFamily="49" charset="0"/>
              </a:rPr>
              <a:t>icpt</a:t>
            </a:r>
            <a:r>
              <a:rPr lang="en-US" sz="1200" kern="0" dirty="0">
                <a:solidFill>
                  <a:srgbClr val="C00000"/>
                </a:solidFill>
                <a:latin typeface="Consolas" panose="020B0609020204030204" pitchFamily="49" charset="0"/>
              </a:rPr>
              <a:t>=0, </a:t>
            </a:r>
            <a:r>
              <a:rPr lang="en-US" sz="1200" kern="0" dirty="0" err="1">
                <a:solidFill>
                  <a:srgbClr val="C00000"/>
                </a:solidFill>
                <a:latin typeface="Consolas" panose="020B0609020204030204" pitchFamily="49" charset="0"/>
              </a:rPr>
              <a:t>reg</a:t>
            </a:r>
            <a:r>
              <a:rPr lang="en-US" sz="1200" kern="0" dirty="0">
                <a:solidFill>
                  <a:srgbClr val="C00000"/>
                </a:solidFill>
                <a:latin typeface="Consolas" panose="020B0609020204030204" pitchFamily="49" charset="0"/>
              </a:rPr>
              <a:t>=0.001)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write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(B, ‘model.txt’)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77F273-4C85-029A-69F4-8638447C8616}"/>
              </a:ext>
            </a:extLst>
          </p:cNvPr>
          <p:cNvSpPr txBox="1"/>
          <p:nvPr/>
        </p:nvSpPr>
        <p:spPr>
          <a:xfrm>
            <a:off x="2223799" y="1243253"/>
            <a:ext cx="122903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7889FB"/>
                </a:solidFill>
                <a:ea typeface="ＭＳ Ｐゴシック" charset="0"/>
                <a:cs typeface="Calibri" panose="020F0502020204030204" pitchFamily="34" charset="0"/>
              </a:rPr>
              <a:t>User Script</a:t>
            </a:r>
          </a:p>
        </p:txBody>
      </p:sp>
      <p:sp>
        <p:nvSpPr>
          <p:cNvPr id="40" name="Folded Corner 6">
            <a:extLst>
              <a:ext uri="{FF2B5EF4-FFF2-40B4-BE49-F238E27FC236}">
                <a16:creationId xmlns:a16="http://schemas.microsoft.com/office/drawing/2014/main" id="{08BC3FD2-F57B-026F-6B83-163D565F6DBF}"/>
              </a:ext>
            </a:extLst>
          </p:cNvPr>
          <p:cNvSpPr/>
          <p:nvPr/>
        </p:nvSpPr>
        <p:spPr>
          <a:xfrm>
            <a:off x="4844104" y="1619055"/>
            <a:ext cx="2748110" cy="2003603"/>
          </a:xfrm>
          <a:prstGeom prst="foldedCorner">
            <a:avLst>
              <a:gd name="adj" fmla="val 9888"/>
            </a:avLst>
          </a:prstGeom>
          <a:solidFill>
            <a:srgbClr val="FFFFFF"/>
          </a:solidFill>
          <a:ln w="19050" cap="flat" cmpd="sng" algn="ctr">
            <a:solidFill>
              <a:srgbClr val="0F0F0F"/>
            </a:solidFill>
            <a:prstDash val="solid"/>
            <a:miter lim="800000"/>
          </a:ln>
          <a:effectLst/>
        </p:spPr>
        <p:txBody>
          <a:bodyPr tIns="182880" rtlCol="0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 err="1">
                <a:solidFill>
                  <a:srgbClr val="C00000"/>
                </a:solidFill>
                <a:latin typeface="Consolas" panose="020B0609020204030204" pitchFamily="49" charset="0"/>
              </a:rPr>
              <a:t>m_steplm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function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(...) {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  while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 continue ) {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b="1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parfor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en-US" sz="120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in 1:n ) {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      if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 !fixed[1,i] ) {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    Xi = </a:t>
            </a:r>
            <a:r>
              <a:rPr lang="en-US" sz="1200" b="1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cbind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Xg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, X[,</a:t>
            </a:r>
            <a:r>
              <a:rPr lang="en-US" sz="120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    B[,</a:t>
            </a:r>
            <a:r>
              <a:rPr lang="en-US" sz="120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200" b="1" kern="0" dirty="0">
                <a:solidFill>
                  <a:srgbClr val="C00000"/>
                </a:solidFill>
                <a:latin typeface="Consolas" panose="020B0609020204030204" pitchFamily="49" charset="0"/>
              </a:rPr>
              <a:t>lm</a:t>
            </a:r>
            <a:r>
              <a:rPr lang="en-US" sz="1200" kern="0" dirty="0">
                <a:solidFill>
                  <a:srgbClr val="C00000"/>
                </a:solidFill>
                <a:latin typeface="Consolas" panose="020B0609020204030204" pitchFamily="49" charset="0"/>
              </a:rPr>
              <a:t>(Xi, y, ...)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F0F0F"/>
                </a:solidFill>
                <a:latin typeface="Consolas" panose="020B0609020204030204" pitchFamily="49" charset="0"/>
              </a:rPr>
              <a:t>   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} }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# add best to </a:t>
            </a:r>
            <a:r>
              <a:rPr lang="en-US" sz="120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Xg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b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# (AIC)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} }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66867A0-EE6D-93CC-CB15-88F1E8DFB1CD}"/>
              </a:ext>
            </a:extLst>
          </p:cNvPr>
          <p:cNvCxnSpPr/>
          <p:nvPr/>
        </p:nvCxnSpPr>
        <p:spPr>
          <a:xfrm>
            <a:off x="4632713" y="1380404"/>
            <a:ext cx="0" cy="4095493"/>
          </a:xfrm>
          <a:prstGeom prst="line">
            <a:avLst/>
          </a:prstGeom>
          <a:noFill/>
          <a:ln w="19050" cap="flat" cmpd="sng" algn="ctr">
            <a:solidFill>
              <a:srgbClr val="0F0F0F"/>
            </a:solidFill>
            <a:prstDash val="dash"/>
            <a:miter lim="800000"/>
            <a:tailEnd type="none"/>
          </a:ln>
          <a:effectLst/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18E8128-6E44-AE0E-20EE-CF676F21C569}"/>
              </a:ext>
            </a:extLst>
          </p:cNvPr>
          <p:cNvSpPr txBox="1"/>
          <p:nvPr/>
        </p:nvSpPr>
        <p:spPr>
          <a:xfrm>
            <a:off x="4922757" y="1248167"/>
            <a:ext cx="187885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7889FB"/>
                </a:solidFill>
                <a:ea typeface="ＭＳ Ｐゴシック" charset="0"/>
                <a:cs typeface="Calibri" panose="020F0502020204030204" pitchFamily="34" charset="0"/>
              </a:rPr>
              <a:t>Built-in Functions</a:t>
            </a:r>
          </a:p>
        </p:txBody>
      </p:sp>
      <p:sp>
        <p:nvSpPr>
          <p:cNvPr id="43" name="Folded Corner 13">
            <a:extLst>
              <a:ext uri="{FF2B5EF4-FFF2-40B4-BE49-F238E27FC236}">
                <a16:creationId xmlns:a16="http://schemas.microsoft.com/office/drawing/2014/main" id="{EDDC1063-A979-91DC-7209-44D94DFC3C20}"/>
              </a:ext>
            </a:extLst>
          </p:cNvPr>
          <p:cNvSpPr/>
          <p:nvPr/>
        </p:nvSpPr>
        <p:spPr>
          <a:xfrm>
            <a:off x="7105514" y="2995927"/>
            <a:ext cx="2202427" cy="1242887"/>
          </a:xfrm>
          <a:prstGeom prst="foldedCorner">
            <a:avLst>
              <a:gd name="adj" fmla="val 14853"/>
            </a:avLst>
          </a:prstGeom>
          <a:solidFill>
            <a:srgbClr val="FFFFFF"/>
          </a:solidFill>
          <a:ln w="19050" cap="flat" cmpd="sng" algn="ctr">
            <a:solidFill>
              <a:srgbClr val="0F0F0F"/>
            </a:solidFill>
            <a:prstDash val="solid"/>
            <a:miter lim="800000"/>
          </a:ln>
          <a:effectLst/>
        </p:spPr>
        <p:txBody>
          <a:bodyPr tIns="182880" rtlCol="0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 err="1">
                <a:solidFill>
                  <a:schemeClr val="accent1"/>
                </a:solidFill>
                <a:latin typeface="Consolas" panose="020B0609020204030204" pitchFamily="49" charset="0"/>
              </a:rPr>
              <a:t>m_lm</a:t>
            </a:r>
            <a:r>
              <a:rPr lang="en-US" sz="1200" kern="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function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(...) {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  if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en-US" sz="1200" b="1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ncol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(X) &gt; 1024 )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B = </a:t>
            </a:r>
            <a:r>
              <a:rPr lang="en-US" sz="1200" b="1" kern="0" dirty="0" err="1">
                <a:solidFill>
                  <a:schemeClr val="accent1"/>
                </a:solidFill>
                <a:latin typeface="Consolas" panose="020B0609020204030204" pitchFamily="49" charset="0"/>
              </a:rPr>
              <a:t>lmCG</a:t>
            </a:r>
            <a:r>
              <a:rPr lang="en-US" sz="1200" kern="0" dirty="0">
                <a:solidFill>
                  <a:schemeClr val="accent1"/>
                </a:solidFill>
                <a:latin typeface="Consolas" panose="020B0609020204030204" pitchFamily="49" charset="0"/>
              </a:rPr>
              <a:t>(X, y, ...)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kern="0" dirty="0">
                <a:solidFill>
                  <a:srgbClr val="0F0F0F"/>
                </a:solidFill>
                <a:latin typeface="Consolas" panose="020B0609020204030204" pitchFamily="49" charset="0"/>
              </a:rPr>
              <a:t>  </a:t>
            </a: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else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B =</a:t>
            </a:r>
            <a:r>
              <a:rPr lang="en-US" sz="1200" kern="0" dirty="0">
                <a:solidFill>
                  <a:srgbClr val="0F0F0F"/>
                </a:solidFill>
                <a:latin typeface="Consolas" panose="020B0609020204030204" pitchFamily="49" charset="0"/>
              </a:rPr>
              <a:t> </a:t>
            </a:r>
            <a:r>
              <a:rPr lang="en-US" sz="1200" b="1" kern="0" dirty="0" err="1">
                <a:solidFill>
                  <a:schemeClr val="accent1"/>
                </a:solidFill>
                <a:latin typeface="Consolas" panose="020B0609020204030204" pitchFamily="49" charset="0"/>
              </a:rPr>
              <a:t>lmDS</a:t>
            </a:r>
            <a:r>
              <a:rPr lang="en-US" sz="1200" kern="0" dirty="0">
                <a:solidFill>
                  <a:schemeClr val="accent1"/>
                </a:solidFill>
                <a:latin typeface="Consolas" panose="020B0609020204030204" pitchFamily="49" charset="0"/>
              </a:rPr>
              <a:t>(X, y, ...)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4" name="Folded Corner 14">
            <a:extLst>
              <a:ext uri="{FF2B5EF4-FFF2-40B4-BE49-F238E27FC236}">
                <a16:creationId xmlns:a16="http://schemas.microsoft.com/office/drawing/2014/main" id="{894F8EDA-8079-EBBE-BF2B-00740FFF1525}"/>
              </a:ext>
            </a:extLst>
          </p:cNvPr>
          <p:cNvSpPr/>
          <p:nvPr/>
        </p:nvSpPr>
        <p:spPr>
          <a:xfrm>
            <a:off x="7975671" y="1604659"/>
            <a:ext cx="2576056" cy="1263446"/>
          </a:xfrm>
          <a:prstGeom prst="foldedCorner">
            <a:avLst>
              <a:gd name="adj" fmla="val 14853"/>
            </a:avLst>
          </a:prstGeom>
          <a:solidFill>
            <a:srgbClr val="FFFFFF"/>
          </a:solidFill>
          <a:ln w="19050" cap="flat" cmpd="sng" algn="ctr">
            <a:solidFill>
              <a:srgbClr val="0F0F0F"/>
            </a:solidFill>
            <a:prstDash val="solid"/>
            <a:miter lim="800000"/>
          </a:ln>
          <a:effectLst/>
        </p:spPr>
        <p:txBody>
          <a:bodyPr tIns="182880" rtlCol="0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 err="1">
                <a:solidFill>
                  <a:schemeClr val="accent1"/>
                </a:solidFill>
                <a:latin typeface="Consolas" panose="020B0609020204030204" pitchFamily="49" charset="0"/>
              </a:rPr>
              <a:t>m_lmCG</a:t>
            </a:r>
            <a:r>
              <a:rPr lang="en-US" sz="1200" kern="0" dirty="0">
                <a:solidFill>
                  <a:srgbClr val="0F0F0F"/>
                </a:solidFill>
                <a:latin typeface="Consolas" panose="020B0609020204030204" pitchFamily="49" charset="0"/>
              </a:rPr>
              <a:t> 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function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(...) {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while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en-US" sz="120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&lt;maxi&amp;nr2&gt;</a:t>
            </a:r>
            <a:r>
              <a:rPr lang="en-US" sz="120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tgt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) {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q = (</a:t>
            </a: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t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(X) %*% (X %*% p))</a:t>
            </a:r>
            <a:b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  + lambda * p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beta = ... }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5" name="Folded Corner 15">
            <a:extLst>
              <a:ext uri="{FF2B5EF4-FFF2-40B4-BE49-F238E27FC236}">
                <a16:creationId xmlns:a16="http://schemas.microsoft.com/office/drawing/2014/main" id="{FA1A915A-9A82-5846-71B7-441B4A1405B9}"/>
              </a:ext>
            </a:extLst>
          </p:cNvPr>
          <p:cNvSpPr/>
          <p:nvPr/>
        </p:nvSpPr>
        <p:spPr>
          <a:xfrm>
            <a:off x="7970755" y="4382281"/>
            <a:ext cx="2576056" cy="1084285"/>
          </a:xfrm>
          <a:prstGeom prst="foldedCorner">
            <a:avLst>
              <a:gd name="adj" fmla="val 14853"/>
            </a:avLst>
          </a:prstGeom>
          <a:solidFill>
            <a:srgbClr val="FFFFFF"/>
          </a:solidFill>
          <a:ln w="19050" cap="flat" cmpd="sng" algn="ctr">
            <a:solidFill>
              <a:srgbClr val="0F0F0F"/>
            </a:solidFill>
            <a:prstDash val="solid"/>
            <a:miter lim="800000"/>
          </a:ln>
          <a:effectLst/>
        </p:spPr>
        <p:txBody>
          <a:bodyPr tIns="182880" rtlCol="0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 err="1">
                <a:solidFill>
                  <a:schemeClr val="accent1"/>
                </a:solidFill>
                <a:latin typeface="Consolas" panose="020B0609020204030204" pitchFamily="49" charset="0"/>
              </a:rPr>
              <a:t>m_lmDS</a:t>
            </a:r>
            <a:r>
              <a:rPr lang="en-US" sz="1200" kern="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function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(...) {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 l = </a:t>
            </a: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matrix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reg,</a:t>
            </a:r>
            <a:r>
              <a:rPr lang="en-US" sz="1200" b="1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ncol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(X),1)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 A = </a:t>
            </a: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t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(X) %*% X + </a:t>
            </a:r>
            <a:r>
              <a:rPr lang="en-US" sz="1200" b="1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diag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(l)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 b = </a:t>
            </a: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t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(X) %*% y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 beta = </a:t>
            </a: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solve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(A, b) ...}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C66B112-2E03-A2D5-CF93-052FFA977885}"/>
              </a:ext>
            </a:extLst>
          </p:cNvPr>
          <p:cNvSpPr txBox="1"/>
          <p:nvPr/>
        </p:nvSpPr>
        <p:spPr>
          <a:xfrm>
            <a:off x="9303026" y="3131045"/>
            <a:ext cx="1101213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ea typeface="ＭＳ Ｐゴシック" charset="0"/>
                <a:cs typeface="Calibri" panose="020F0502020204030204" pitchFamily="34" charset="0"/>
              </a:rPr>
              <a:t>Linear Algebra Programs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A8267C-1743-FA02-DBFF-F7E767C2195C}"/>
              </a:ext>
            </a:extLst>
          </p:cNvPr>
          <p:cNvSpPr txBox="1"/>
          <p:nvPr/>
        </p:nvSpPr>
        <p:spPr>
          <a:xfrm>
            <a:off x="6781044" y="4306004"/>
            <a:ext cx="1101213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ML Algorithms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0AAA902-8C63-C064-FBA5-87ACADDEC049}"/>
              </a:ext>
            </a:extLst>
          </p:cNvPr>
          <p:cNvSpPr txBox="1"/>
          <p:nvPr/>
        </p:nvSpPr>
        <p:spPr>
          <a:xfrm>
            <a:off x="4849002" y="3632491"/>
            <a:ext cx="1101213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Feature Selection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40F2F30-8D4C-37F9-7FD8-B49E7389A24C}"/>
              </a:ext>
            </a:extLst>
          </p:cNvPr>
          <p:cNvCxnSpPr>
            <a:cxnSpLocks/>
          </p:cNvCxnSpPr>
          <p:nvPr/>
        </p:nvCxnSpPr>
        <p:spPr>
          <a:xfrm flipV="1">
            <a:off x="4052601" y="1768160"/>
            <a:ext cx="791503" cy="487815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miter lim="800000"/>
            <a:tailEnd type="triangle" w="med" len="lg"/>
          </a:ln>
          <a:effectLst/>
        </p:spPr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E09990F-2E3E-1ABF-AF41-FC2B5438E8CE}"/>
              </a:ext>
            </a:extLst>
          </p:cNvPr>
          <p:cNvCxnSpPr>
            <a:cxnSpLocks/>
          </p:cNvCxnSpPr>
          <p:nvPr/>
        </p:nvCxnSpPr>
        <p:spPr>
          <a:xfrm>
            <a:off x="6530324" y="2852461"/>
            <a:ext cx="553109" cy="142567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miter lim="800000"/>
            <a:tailEnd type="triangle" w="med" len="lg"/>
          </a:ln>
          <a:effectLst/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2B6825C-98EB-B541-EC1B-CB6CE8E1E3B8}"/>
              </a:ext>
            </a:extLst>
          </p:cNvPr>
          <p:cNvCxnSpPr>
            <a:cxnSpLocks/>
            <a:endCxn id="44" idx="2"/>
          </p:cNvCxnSpPr>
          <p:nvPr/>
        </p:nvCxnSpPr>
        <p:spPr>
          <a:xfrm flipV="1">
            <a:off x="8516446" y="2868105"/>
            <a:ext cx="747253" cy="648242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miter lim="800000"/>
            <a:tailEnd type="triangle" w="med" len="lg"/>
          </a:ln>
          <a:effectLst/>
        </p:spPr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32DF187-D430-4F62-0065-894CCE603C90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8516446" y="3955657"/>
            <a:ext cx="742337" cy="426624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miter lim="800000"/>
            <a:tailEnd type="triangle" w="med" len="lg"/>
          </a:ln>
          <a:effectLst/>
        </p:spPr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5C777E2-7313-2EBC-193C-BE3DF76BE32E}"/>
              </a:ext>
            </a:extLst>
          </p:cNvPr>
          <p:cNvSpPr txBox="1"/>
          <p:nvPr/>
        </p:nvSpPr>
        <p:spPr>
          <a:xfrm>
            <a:off x="2105813" y="4306004"/>
            <a:ext cx="2342539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C00000"/>
                </a:solidFill>
                <a:ea typeface="ＭＳ Ｐゴシック" charset="0"/>
                <a:cs typeface="Calibri" panose="020F0502020204030204" pitchFamily="34" charset="0"/>
              </a:rPr>
              <a:t>Facilitates optimization across data science lifecycle tasks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9B2DB1B-2EF6-C302-B430-07CC0ABB11C1}"/>
              </a:ext>
            </a:extLst>
          </p:cNvPr>
          <p:cNvSpPr txBox="1"/>
          <p:nvPr/>
        </p:nvSpPr>
        <p:spPr>
          <a:xfrm>
            <a:off x="6662647" y="737710"/>
            <a:ext cx="4095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Data Independence + </a:t>
            </a:r>
            <a:r>
              <a:rPr lang="en-US" dirty="0" err="1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Impl</a:t>
            </a:r>
            <a:r>
              <a:rPr lang="en-US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-Agnostic Ops</a:t>
            </a:r>
            <a:br>
              <a:rPr lang="en-US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rgbClr val="C00000"/>
                </a:solidFill>
                <a:ea typeface="ＭＳ Ｐゴシック" charset="0"/>
                <a:cs typeface="Calibri" panose="020F0502020204030204" pitchFamily="34" charset="0"/>
                <a:sym typeface="Wingdings" panose="05000000000000000000" pitchFamily="2" charset="2"/>
              </a:rPr>
              <a:t> “</a:t>
            </a:r>
            <a:r>
              <a:rPr lang="en-US" b="1" dirty="0">
                <a:solidFill>
                  <a:srgbClr val="C00000"/>
                </a:solidFill>
                <a:ea typeface="ＭＳ Ｐゴシック" charset="0"/>
                <a:cs typeface="Calibri" panose="020F0502020204030204" pitchFamily="34" charset="0"/>
              </a:rPr>
              <a:t>Separation of Concerns” </a:t>
            </a:r>
          </a:p>
        </p:txBody>
      </p:sp>
    </p:spTree>
    <p:extLst>
      <p:ext uri="{BB962C8B-B14F-4D97-AF65-F5344CB8AC3E}">
        <p14:creationId xmlns:p14="http://schemas.microsoft.com/office/powerpoint/2010/main" val="353852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/>
      <p:bldP spid="40" grpId="0" animBg="1"/>
      <p:bldP spid="43" grpId="0" animBg="1"/>
      <p:bldP spid="47" grpId="0"/>
      <p:bldP spid="48" grpId="0"/>
      <p:bldP spid="53" grpId="0"/>
      <p:bldP spid="5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1F1DF-49D4-A8A9-9649-5BDE3AC6F1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Basic HOP and LOP DAG Compilation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BCB90B-ADA5-9505-6FF7-1C4BED4397F9}"/>
              </a:ext>
            </a:extLst>
          </p:cNvPr>
          <p:cNvSpPr txBox="1"/>
          <p:nvPr/>
        </p:nvSpPr>
        <p:spPr>
          <a:xfrm>
            <a:off x="594424" y="1030442"/>
            <a:ext cx="3434760" cy="3339376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LinregDS</a:t>
            </a:r>
            <a:r>
              <a:rPr lang="en-US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 (Direct Solve)</a:t>
            </a:r>
            <a:endParaRPr lang="en-US" dirty="0">
              <a:solidFill>
                <a:srgbClr val="0F0F0F"/>
              </a:solidFill>
              <a:ea typeface="ＭＳ Ｐゴシック" charset="0"/>
              <a:cs typeface="Calibri" panose="020F0502020204030204" pitchFamily="34" charset="0"/>
            </a:endParaRP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 sz="700" dirty="0">
              <a:solidFill>
                <a:srgbClr val="0F0F0F"/>
              </a:solidFill>
              <a:latin typeface="Consolas" panose="020B0609020204030204" pitchFamily="49" charset="0"/>
              <a:ea typeface="ＭＳ Ｐゴシック" charset="0"/>
              <a:cs typeface="Courier New" pitchFamily="49" charset="0"/>
            </a:endParaRP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X = </a:t>
            </a:r>
            <a:r>
              <a:rPr lang="en-US" sz="1200" b="1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read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$1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);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y = </a:t>
            </a:r>
            <a:r>
              <a:rPr lang="en-US" sz="1200" b="1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read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$2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);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intercept = </a:t>
            </a:r>
            <a:r>
              <a:rPr lang="en-US" sz="1200" b="1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$3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; 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lambda = 0.001;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...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 sz="300" b="1" dirty="0">
              <a:solidFill>
                <a:srgbClr val="0F0F0F"/>
              </a:solidFill>
              <a:latin typeface="Consolas" panose="020B0609020204030204" pitchFamily="49" charset="0"/>
              <a:ea typeface="ＭＳ Ｐゴシック" charset="0"/>
              <a:cs typeface="Courier New" pitchFamily="49" charset="0"/>
            </a:endParaRP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if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( intercept == 1 ) {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  ones = </a:t>
            </a:r>
            <a:r>
              <a:rPr lang="en-US" sz="1200" b="1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matrix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(1, </a:t>
            </a:r>
            <a:r>
              <a:rPr lang="en-US" sz="1200" b="1" dirty="0" err="1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nrow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(X), 1); 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  X = </a:t>
            </a:r>
            <a:r>
              <a:rPr lang="en-US" sz="1200" b="1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append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(X, ones);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}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 sz="300" dirty="0">
              <a:solidFill>
                <a:srgbClr val="0F0F0F"/>
              </a:solidFill>
              <a:latin typeface="Consolas" panose="020B0609020204030204" pitchFamily="49" charset="0"/>
              <a:ea typeface="ＭＳ Ｐゴシック" charset="0"/>
              <a:cs typeface="Courier New" pitchFamily="49" charset="0"/>
            </a:endParaRP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I = </a:t>
            </a:r>
            <a:r>
              <a:rPr lang="en-US" sz="1200" b="1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matrix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(1, </a:t>
            </a:r>
            <a:r>
              <a:rPr lang="en-US" sz="1200" b="1" dirty="0" err="1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ncol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(X), 1);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A = </a:t>
            </a:r>
            <a:r>
              <a:rPr lang="en-US" sz="1200" b="1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t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(X) %*% X + </a:t>
            </a:r>
            <a:r>
              <a:rPr lang="en-US" sz="1200" b="1" dirty="0" err="1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diag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(I)*lambda;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b = </a:t>
            </a:r>
            <a:r>
              <a:rPr lang="en-US" sz="1200" b="1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t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(X) %*% y;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beta = </a:t>
            </a:r>
            <a:r>
              <a:rPr lang="en-US" sz="1200" b="1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solve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(A, b);</a:t>
            </a:r>
            <a:b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</a:b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...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write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(beta, </a:t>
            </a:r>
            <a:r>
              <a:rPr lang="en-US" sz="1200" b="1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$4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);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46A2A4-C25F-1568-7D5C-3BADB5648F01}"/>
              </a:ext>
            </a:extLst>
          </p:cNvPr>
          <p:cNvSpPr/>
          <p:nvPr/>
        </p:nvSpPr>
        <p:spPr>
          <a:xfrm>
            <a:off x="801678" y="2612090"/>
            <a:ext cx="2770952" cy="422028"/>
          </a:xfrm>
          <a:prstGeom prst="rect">
            <a:avLst/>
          </a:prstGeom>
          <a:noFill/>
          <a:ln w="19050" cap="flat" cmpd="sng" algn="ctr">
            <a:solidFill>
              <a:srgbClr val="7889FB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2ED578-0CF6-9302-26B7-BF7E405AA546}"/>
              </a:ext>
            </a:extLst>
          </p:cNvPr>
          <p:cNvSpPr/>
          <p:nvPr/>
        </p:nvSpPr>
        <p:spPr>
          <a:xfrm>
            <a:off x="582597" y="3211424"/>
            <a:ext cx="3068664" cy="1101972"/>
          </a:xfrm>
          <a:prstGeom prst="rect">
            <a:avLst/>
          </a:prstGeom>
          <a:noFill/>
          <a:ln w="19050" cap="flat" cmpd="sng" algn="ctr">
            <a:solidFill>
              <a:srgbClr val="7889FB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1518AB-3D34-8E66-0FE7-154725049658}"/>
              </a:ext>
            </a:extLst>
          </p:cNvPr>
          <p:cNvSpPr/>
          <p:nvPr/>
        </p:nvSpPr>
        <p:spPr>
          <a:xfrm>
            <a:off x="582597" y="2449430"/>
            <a:ext cx="3068664" cy="709248"/>
          </a:xfrm>
          <a:prstGeom prst="rect">
            <a:avLst/>
          </a:prstGeom>
          <a:noFill/>
          <a:ln w="19050" cap="flat" cmpd="sng" algn="ctr">
            <a:solidFill>
              <a:srgbClr val="7889FB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6C3565-B36E-8016-8BDC-317106AB133C}"/>
              </a:ext>
            </a:extLst>
          </p:cNvPr>
          <p:cNvSpPr txBox="1"/>
          <p:nvPr/>
        </p:nvSpPr>
        <p:spPr>
          <a:xfrm>
            <a:off x="4643094" y="1019224"/>
            <a:ext cx="1828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HOP DAG</a:t>
            </a:r>
            <a:br>
              <a:rPr lang="en-US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</a:br>
            <a:r>
              <a:rPr lang="en-US" sz="1600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(after rewrites)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C7C3C5-1C95-A7F7-6D63-48EA0188DED5}"/>
              </a:ext>
            </a:extLst>
          </p:cNvPr>
          <p:cNvSpPr txBox="1"/>
          <p:nvPr/>
        </p:nvSpPr>
        <p:spPr>
          <a:xfrm>
            <a:off x="5099118" y="3760320"/>
            <a:ext cx="1828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LOP DAG</a:t>
            </a:r>
            <a:br>
              <a:rPr lang="en-US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</a:br>
            <a:r>
              <a:rPr lang="en-US" sz="1600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(after rewrites)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EC7438-C680-F607-C797-39695AC33E72}"/>
              </a:ext>
            </a:extLst>
          </p:cNvPr>
          <p:cNvSpPr txBox="1"/>
          <p:nvPr/>
        </p:nvSpPr>
        <p:spPr>
          <a:xfrm>
            <a:off x="8535631" y="1022638"/>
            <a:ext cx="2242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accent1"/>
                </a:solidFill>
                <a:ea typeface="ＭＳ Ｐゴシック" charset="0"/>
                <a:cs typeface="Calibri" panose="020F0502020204030204" pitchFamily="34" charset="0"/>
              </a:rPr>
              <a:t>Cluster </a:t>
            </a:r>
            <a:r>
              <a:rPr lang="en-US" b="1" dirty="0" err="1">
                <a:solidFill>
                  <a:schemeClr val="accent1"/>
                </a:solidFill>
                <a:ea typeface="ＭＳ Ｐゴシック" charset="0"/>
                <a:cs typeface="Calibri" panose="020F0502020204030204" pitchFamily="34" charset="0"/>
              </a:rPr>
              <a:t>Config</a:t>
            </a:r>
            <a:r>
              <a:rPr lang="en-US" b="1" dirty="0">
                <a:solidFill>
                  <a:schemeClr val="accent1"/>
                </a:solidFill>
                <a:ea typeface="ＭＳ Ｐゴシック" charset="0"/>
                <a:cs typeface="Calibri" panose="020F0502020204030204" pitchFamily="34" charset="0"/>
              </a:rPr>
              <a:t>: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dirty="0">
                <a:solidFill>
                  <a:schemeClr val="accent1"/>
                </a:solidFill>
                <a:ea typeface="ＭＳ Ｐゴシック" charset="0"/>
                <a:cs typeface="Calibri" panose="020F0502020204030204" pitchFamily="34" charset="0"/>
              </a:rPr>
              <a:t> driver mem: 20 GB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dirty="0">
                <a:solidFill>
                  <a:schemeClr val="accent1"/>
                </a:solidFill>
                <a:ea typeface="ＭＳ Ｐゴシック" charset="0"/>
                <a:cs typeface="Calibri" panose="020F0502020204030204" pitchFamily="34" charset="0"/>
              </a:rPr>
              <a:t> exec mem:   60 GB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EDAD7A-E825-5DC0-A54A-F94C093BD661}"/>
              </a:ext>
            </a:extLst>
          </p:cNvPr>
          <p:cNvSpPr/>
          <p:nvPr/>
        </p:nvSpPr>
        <p:spPr>
          <a:xfrm>
            <a:off x="6194654" y="2236469"/>
            <a:ext cx="2791840" cy="1219200"/>
          </a:xfrm>
          <a:prstGeom prst="rect">
            <a:avLst/>
          </a:prstGeom>
          <a:noFill/>
          <a:ln w="19050" cap="flat" cmpd="sng" algn="ctr">
            <a:solidFill>
              <a:srgbClr val="7889FB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633D56-77B7-8BA4-5F75-CA0C2F6D2B1B}"/>
              </a:ext>
            </a:extLst>
          </p:cNvPr>
          <p:cNvCxnSpPr>
            <a:cxnSpLocks/>
          </p:cNvCxnSpPr>
          <p:nvPr/>
        </p:nvCxnSpPr>
        <p:spPr>
          <a:xfrm flipV="1">
            <a:off x="3352800" y="1735727"/>
            <a:ext cx="1335654" cy="2181387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dash"/>
            <a:miter lim="800000"/>
            <a:headEnd type="oval"/>
            <a:tailEnd type="arrow"/>
          </a:ln>
          <a:effectLst/>
        </p:spPr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B60E41-0D3E-56F5-7E3C-CBFA7A655385}"/>
              </a:ext>
            </a:extLst>
          </p:cNvPr>
          <p:cNvGrpSpPr/>
          <p:nvPr/>
        </p:nvGrpSpPr>
        <p:grpSpPr>
          <a:xfrm>
            <a:off x="5024094" y="1199350"/>
            <a:ext cx="3505200" cy="2290465"/>
            <a:chOff x="4114800" y="1749623"/>
            <a:chExt cx="3505200" cy="22904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DDD4C0-E154-98FF-8A84-B4CE9C159884}"/>
                </a:ext>
              </a:extLst>
            </p:cNvPr>
            <p:cNvSpPr txBox="1"/>
            <p:nvPr/>
          </p:nvSpPr>
          <p:spPr>
            <a:xfrm>
              <a:off x="4114800" y="3578423"/>
              <a:ext cx="1295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dg(rand)</a:t>
              </a:r>
              <a:b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(10</a:t>
              </a:r>
              <a:r>
                <a:rPr kumimoji="0" lang="en-US" sz="1200" b="0" i="0" u="none" strike="noStrike" kern="0" cap="none" spc="0" normalizeH="0" baseline="3000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3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x1,10</a:t>
              </a:r>
              <a:r>
                <a:rPr kumimoji="0" lang="en-US" sz="1200" b="0" i="0" u="none" strike="noStrike" kern="0" cap="none" spc="0" normalizeH="0" baseline="3000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3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)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4EEAE7B-873C-495C-53E0-3B49B9FBA1B6}"/>
                </a:ext>
              </a:extLst>
            </p:cNvPr>
            <p:cNvCxnSpPr>
              <a:stCxn id="14" idx="0"/>
              <a:endCxn id="16" idx="2"/>
            </p:cNvCxnSpPr>
            <p:nvPr/>
          </p:nvCxnSpPr>
          <p:spPr>
            <a:xfrm rot="5400000" flipH="1" flipV="1">
              <a:off x="4495880" y="3311803"/>
              <a:ext cx="533240" cy="1588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614248-065E-F7BD-CA8A-C8FD95092C51}"/>
                </a:ext>
              </a:extLst>
            </p:cNvPr>
            <p:cNvSpPr txBox="1"/>
            <p:nvPr/>
          </p:nvSpPr>
          <p:spPr>
            <a:xfrm>
              <a:off x="4267200" y="2768184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r(</a:t>
              </a: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diag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4D3CB35-D008-8573-4D73-549295315E9A}"/>
                </a:ext>
              </a:extLst>
            </p:cNvPr>
            <p:cNvSpPr txBox="1"/>
            <p:nvPr/>
          </p:nvSpPr>
          <p:spPr>
            <a:xfrm>
              <a:off x="5181600" y="3578423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X</a:t>
              </a:r>
            </a:p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(10</a:t>
              </a:r>
              <a:r>
                <a:rPr kumimoji="0" lang="en-US" sz="1200" b="0" i="0" u="none" strike="noStrike" kern="0" cap="none" spc="0" normalizeH="0" baseline="3000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8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x10</a:t>
              </a:r>
              <a:r>
                <a:rPr kumimoji="0" lang="en-US" sz="1200" b="0" i="0" u="none" strike="noStrike" kern="0" cap="none" spc="0" normalizeH="0" baseline="3000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3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,10</a:t>
              </a:r>
              <a:r>
                <a:rPr kumimoji="0" lang="en-US" sz="1200" b="0" i="0" u="none" strike="noStrike" kern="0" cap="none" spc="0" normalizeH="0" baseline="3000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11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E5FF1DD-A4A9-9C40-79ED-79F5CB48F3D4}"/>
                </a:ext>
              </a:extLst>
            </p:cNvPr>
            <p:cNvSpPr txBox="1"/>
            <p:nvPr/>
          </p:nvSpPr>
          <p:spPr>
            <a:xfrm>
              <a:off x="6477000" y="3578423"/>
              <a:ext cx="1143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y</a:t>
              </a:r>
              <a:b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(10</a:t>
              </a:r>
              <a:r>
                <a:rPr kumimoji="0" lang="en-US" sz="1200" b="0" i="0" u="none" strike="noStrike" kern="0" cap="none" spc="0" normalizeH="0" baseline="3000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8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x1,10</a:t>
              </a:r>
              <a:r>
                <a:rPr kumimoji="0" lang="en-US" sz="1200" b="0" i="0" u="none" strike="noStrike" kern="0" cap="none" spc="0" normalizeH="0" baseline="3000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8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E34633-3863-4836-A23E-23068FED1F1F}"/>
                </a:ext>
              </a:extLst>
            </p:cNvPr>
            <p:cNvSpPr txBox="1"/>
            <p:nvPr/>
          </p:nvSpPr>
          <p:spPr>
            <a:xfrm>
              <a:off x="5410200" y="2768184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ba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(+*)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312F8A1-D65C-90B4-F8B2-64F902F5B90C}"/>
                </a:ext>
              </a:extLst>
            </p:cNvPr>
            <p:cNvSpPr txBox="1"/>
            <p:nvPr/>
          </p:nvSpPr>
          <p:spPr>
            <a:xfrm>
              <a:off x="6553200" y="2768184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ba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(+*)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F35FC8-0267-BBDE-50EA-AEF5EF8A267A}"/>
                </a:ext>
              </a:extLst>
            </p:cNvPr>
            <p:cNvSpPr txBox="1"/>
            <p:nvPr/>
          </p:nvSpPr>
          <p:spPr>
            <a:xfrm>
              <a:off x="5029200" y="3245822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r(t)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C7DA2E7-BD6C-2A47-4DE6-C4503C9973A1}"/>
                </a:ext>
              </a:extLst>
            </p:cNvPr>
            <p:cNvCxnSpPr/>
            <p:nvPr/>
          </p:nvCxnSpPr>
          <p:spPr>
            <a:xfrm rot="10800000">
              <a:off x="5562600" y="3522822"/>
              <a:ext cx="228600" cy="104001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8098E4A-1B2D-B0FE-55C7-94F6DE0F568E}"/>
                </a:ext>
              </a:extLst>
            </p:cNvPr>
            <p:cNvCxnSpPr>
              <a:stCxn id="17" idx="0"/>
              <a:endCxn id="19" idx="2"/>
            </p:cNvCxnSpPr>
            <p:nvPr/>
          </p:nvCxnSpPr>
          <p:spPr>
            <a:xfrm rot="5400000" flipH="1" flipV="1">
              <a:off x="5638880" y="3311803"/>
              <a:ext cx="533240" cy="1588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2C5DD65-AA9E-E472-2F3E-76E9E8F84E77}"/>
                </a:ext>
              </a:extLst>
            </p:cNvPr>
            <p:cNvCxnSpPr>
              <a:stCxn id="21" idx="0"/>
            </p:cNvCxnSpPr>
            <p:nvPr/>
          </p:nvCxnSpPr>
          <p:spPr>
            <a:xfrm rot="5400000" flipH="1" flipV="1">
              <a:off x="5495231" y="3026053"/>
              <a:ext cx="249038" cy="190500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D4DE4F5-FC06-B343-52C3-E9D8BCB0CDFC}"/>
                </a:ext>
              </a:extLst>
            </p:cNvPr>
            <p:cNvCxnSpPr/>
            <p:nvPr/>
          </p:nvCxnSpPr>
          <p:spPr>
            <a:xfrm flipV="1">
              <a:off x="5726724" y="3017222"/>
              <a:ext cx="1131276" cy="331100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322289E-2490-13AC-4FD1-602637667F2B}"/>
                </a:ext>
              </a:extLst>
            </p:cNvPr>
            <p:cNvCxnSpPr>
              <a:stCxn id="18" idx="0"/>
              <a:endCxn id="20" idx="2"/>
            </p:cNvCxnSpPr>
            <p:nvPr/>
          </p:nvCxnSpPr>
          <p:spPr>
            <a:xfrm rot="5400000" flipH="1" flipV="1">
              <a:off x="6781880" y="3311803"/>
              <a:ext cx="533240" cy="1588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C5F4B66-475E-12B0-42F2-291BBC5B3DC3}"/>
                </a:ext>
              </a:extLst>
            </p:cNvPr>
            <p:cNvSpPr txBox="1"/>
            <p:nvPr/>
          </p:nvSpPr>
          <p:spPr>
            <a:xfrm>
              <a:off x="4953000" y="2407622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b(+)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3CB85E5-3CDC-BE1F-75EC-716ECEC9D09E}"/>
                </a:ext>
              </a:extLst>
            </p:cNvPr>
            <p:cNvCxnSpPr>
              <a:stCxn id="16" idx="0"/>
            </p:cNvCxnSpPr>
            <p:nvPr/>
          </p:nvCxnSpPr>
          <p:spPr>
            <a:xfrm rot="5400000" flipH="1" flipV="1">
              <a:off x="4906069" y="2492653"/>
              <a:ext cx="131962" cy="419100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8AA9C94-77E7-FA2D-F16D-20BA5C787045}"/>
                </a:ext>
              </a:extLst>
            </p:cNvPr>
            <p:cNvCxnSpPr>
              <a:stCxn id="19" idx="0"/>
            </p:cNvCxnSpPr>
            <p:nvPr/>
          </p:nvCxnSpPr>
          <p:spPr>
            <a:xfrm rot="16200000" flipV="1">
              <a:off x="5629969" y="2492653"/>
              <a:ext cx="131962" cy="419100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F5A7C4-7233-7FEE-E4D5-A114EEB06A2F}"/>
                </a:ext>
              </a:extLst>
            </p:cNvPr>
            <p:cNvSpPr txBox="1"/>
            <p:nvPr/>
          </p:nvSpPr>
          <p:spPr>
            <a:xfrm>
              <a:off x="5791200" y="2179022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b(solve)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BEAF065-FF79-485F-05D8-6A3AFE2AE219}"/>
                </a:ext>
              </a:extLst>
            </p:cNvPr>
            <p:cNvCxnSpPr/>
            <p:nvPr/>
          </p:nvCxnSpPr>
          <p:spPr>
            <a:xfrm flipV="1">
              <a:off x="5562600" y="2407622"/>
              <a:ext cx="457200" cy="76200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B56EDC7-2A47-C614-C5E2-A213E2C6BC6E}"/>
                </a:ext>
              </a:extLst>
            </p:cNvPr>
            <p:cNvCxnSpPr>
              <a:stCxn id="20" idx="0"/>
            </p:cNvCxnSpPr>
            <p:nvPr/>
          </p:nvCxnSpPr>
          <p:spPr>
            <a:xfrm rot="16200000" flipV="1">
              <a:off x="6544369" y="2264053"/>
              <a:ext cx="360562" cy="647700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4A44BF4-E100-4F96-EA19-617D42335B44}"/>
                </a:ext>
              </a:extLst>
            </p:cNvPr>
            <p:cNvSpPr txBox="1"/>
            <p:nvPr/>
          </p:nvSpPr>
          <p:spPr>
            <a:xfrm>
              <a:off x="5791200" y="1749623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write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F1ACF8A-6AF4-4BDF-6FFB-E0BB4147B82C}"/>
                </a:ext>
              </a:extLst>
            </p:cNvPr>
            <p:cNvCxnSpPr>
              <a:stCxn id="30" idx="0"/>
              <a:endCxn id="33" idx="2"/>
            </p:cNvCxnSpPr>
            <p:nvPr/>
          </p:nvCxnSpPr>
          <p:spPr>
            <a:xfrm rot="5400000" flipH="1" flipV="1">
              <a:off x="6210300" y="2102822"/>
              <a:ext cx="152400" cy="1588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B2EF3B5-612A-807D-738E-9FBD90B4555C}"/>
              </a:ext>
            </a:extLst>
          </p:cNvPr>
          <p:cNvSpPr txBox="1"/>
          <p:nvPr/>
        </p:nvSpPr>
        <p:spPr>
          <a:xfrm>
            <a:off x="2124183" y="1411442"/>
            <a:ext cx="1524000" cy="738664"/>
          </a:xfrm>
          <a:prstGeom prst="rect">
            <a:avLst/>
          </a:prstGeom>
          <a:solidFill>
            <a:srgbClr val="7889FB"/>
          </a:solidFill>
        </p:spPr>
        <p:txBody>
          <a:bodyPr wrap="square" rIns="0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FFFFFF"/>
                </a:solidFill>
                <a:latin typeface="Arial" charset="0"/>
                <a:ea typeface="ＭＳ Ｐゴシック" charset="0"/>
              </a:rPr>
              <a:t>Scenario: </a:t>
            </a:r>
            <a:br>
              <a:rPr lang="en-US" sz="1400" dirty="0">
                <a:solidFill>
                  <a:srgbClr val="FFFFFF"/>
                </a:solidFill>
                <a:latin typeface="Arial" charset="0"/>
                <a:ea typeface="ＭＳ Ｐゴシック" charset="0"/>
              </a:rPr>
            </a:br>
            <a:r>
              <a:rPr lang="de-DE" sz="1400" dirty="0">
                <a:solidFill>
                  <a:srgbClr val="FFFFFF"/>
                </a:solidFill>
                <a:latin typeface="Arial" charset="0"/>
                <a:ea typeface="ＭＳ Ｐゴシック" charset="0"/>
              </a:rPr>
              <a:t>X: 10</a:t>
            </a:r>
            <a:r>
              <a:rPr lang="de-DE" sz="1400" baseline="30000" dirty="0">
                <a:solidFill>
                  <a:srgbClr val="FFFFFF"/>
                </a:solidFill>
                <a:latin typeface="Arial" charset="0"/>
                <a:ea typeface="ＭＳ Ｐゴシック" charset="0"/>
              </a:rPr>
              <a:t>8</a:t>
            </a:r>
            <a:r>
              <a:rPr lang="de-DE" sz="1400" dirty="0">
                <a:solidFill>
                  <a:srgbClr val="FFFFFF"/>
                </a:solidFill>
                <a:latin typeface="Arial" charset="0"/>
                <a:ea typeface="ＭＳ Ｐゴシック" charset="0"/>
              </a:rPr>
              <a:t> x 10</a:t>
            </a:r>
            <a:r>
              <a:rPr lang="de-DE" sz="1400" baseline="30000" dirty="0">
                <a:solidFill>
                  <a:srgbClr val="FFFFFF"/>
                </a:solidFill>
                <a:latin typeface="Arial" charset="0"/>
                <a:ea typeface="ＭＳ Ｐゴシック" charset="0"/>
              </a:rPr>
              <a:t>3</a:t>
            </a:r>
            <a:r>
              <a:rPr lang="de-DE" sz="1400" dirty="0">
                <a:solidFill>
                  <a:srgbClr val="FFFFFF"/>
                </a:solidFill>
                <a:latin typeface="Arial" charset="0"/>
                <a:ea typeface="ＭＳ Ｐゴシック" charset="0"/>
              </a:rPr>
              <a:t>, 10</a:t>
            </a:r>
            <a:r>
              <a:rPr lang="de-DE" sz="1400" baseline="30000" dirty="0">
                <a:solidFill>
                  <a:srgbClr val="FFFFFF"/>
                </a:solidFill>
                <a:latin typeface="Arial" charset="0"/>
                <a:ea typeface="ＭＳ Ｐゴシック" charset="0"/>
              </a:rPr>
              <a:t>11</a:t>
            </a:r>
            <a:r>
              <a:rPr lang="de-DE" sz="1400" dirty="0">
                <a:solidFill>
                  <a:srgbClr val="FFFFFF"/>
                </a:solidFill>
                <a:latin typeface="Arial" charset="0"/>
                <a:ea typeface="ＭＳ Ｐゴシック" charset="0"/>
              </a:rPr>
              <a:t> </a:t>
            </a:r>
            <a:br>
              <a:rPr lang="de-DE" sz="1400" dirty="0">
                <a:solidFill>
                  <a:srgbClr val="FFFFFF"/>
                </a:solidFill>
                <a:latin typeface="Arial" charset="0"/>
                <a:ea typeface="ＭＳ Ｐゴシック" charset="0"/>
              </a:rPr>
            </a:br>
            <a:r>
              <a:rPr lang="de-DE" sz="1400" dirty="0">
                <a:solidFill>
                  <a:srgbClr val="FFFFFF"/>
                </a:solidFill>
                <a:latin typeface="Arial" charset="0"/>
                <a:ea typeface="ＭＳ Ｐゴシック" charset="0"/>
              </a:rPr>
              <a:t>y: 10</a:t>
            </a:r>
            <a:r>
              <a:rPr lang="de-DE" sz="1400" baseline="30000" dirty="0">
                <a:solidFill>
                  <a:srgbClr val="FFFFFF"/>
                </a:solidFill>
                <a:latin typeface="Arial" charset="0"/>
                <a:ea typeface="ＭＳ Ｐゴシック" charset="0"/>
              </a:rPr>
              <a:t>8</a:t>
            </a:r>
            <a:r>
              <a:rPr lang="de-DE" sz="1400" dirty="0">
                <a:solidFill>
                  <a:srgbClr val="FFFFFF"/>
                </a:solidFill>
                <a:latin typeface="Arial" charset="0"/>
                <a:ea typeface="ＭＳ Ｐゴシック" charset="0"/>
              </a:rPr>
              <a:t> x 1, 10</a:t>
            </a:r>
            <a:r>
              <a:rPr lang="de-DE" sz="1400" baseline="30000" dirty="0">
                <a:solidFill>
                  <a:srgbClr val="FFFFFF"/>
                </a:solidFill>
                <a:latin typeface="Arial" charset="0"/>
                <a:ea typeface="ＭＳ Ｐゴシック" charset="0"/>
              </a:rPr>
              <a:t>8</a:t>
            </a:r>
            <a:endParaRPr lang="en-US" sz="1400" dirty="0">
              <a:solidFill>
                <a:srgbClr val="FFFFFF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23F4EB-5715-E0FD-4A05-325975311F4A}"/>
              </a:ext>
            </a:extLst>
          </p:cNvPr>
          <p:cNvSpPr txBox="1"/>
          <p:nvPr/>
        </p:nvSpPr>
        <p:spPr>
          <a:xfrm>
            <a:off x="422853" y="4600594"/>
            <a:ext cx="533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è"/>
            </a:pPr>
            <a:r>
              <a:rPr lang="en-US" b="1" dirty="0">
                <a:solidFill>
                  <a:schemeClr val="accent1"/>
                </a:solidFill>
                <a:ea typeface="ＭＳ Ｐゴシック" charset="0"/>
                <a:cs typeface="Calibri" panose="020F0502020204030204" pitchFamily="34" charset="0"/>
                <a:sym typeface="Wingdings" pitchFamily="2" charset="2"/>
              </a:rPr>
              <a:t> Hybrid Runtime Plans:</a:t>
            </a:r>
          </a:p>
          <a:p>
            <a:pPr marL="182880" lvl="1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b="1" dirty="0">
                <a:solidFill>
                  <a:srgbClr val="7889FB"/>
                </a:solidFill>
                <a:ea typeface="ＭＳ Ｐゴシック" charset="0"/>
                <a:cs typeface="Calibri" panose="020F0502020204030204" pitchFamily="34" charset="0"/>
                <a:sym typeface="Wingdings" pitchFamily="2" charset="2"/>
              </a:rPr>
              <a:t> Size propagation / memory estimates</a:t>
            </a:r>
          </a:p>
          <a:p>
            <a:pPr marL="182880" lvl="1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b="1" dirty="0">
                <a:solidFill>
                  <a:srgbClr val="7889FB"/>
                </a:solidFill>
                <a:ea typeface="ＭＳ Ｐゴシック" charset="0"/>
                <a:cs typeface="Calibri" panose="020F0502020204030204" pitchFamily="34" charset="0"/>
                <a:sym typeface="Wingdings" pitchFamily="2" charset="2"/>
              </a:rPr>
              <a:t> Integrated CP / Spark runtime</a:t>
            </a:r>
          </a:p>
          <a:p>
            <a:pPr marL="182880" lvl="1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b="1" dirty="0">
                <a:solidFill>
                  <a:srgbClr val="7889FB"/>
                </a:solidFill>
                <a:ea typeface="ＭＳ Ｐゴシック" charset="0"/>
                <a:cs typeface="Calibri" panose="020F0502020204030204" pitchFamily="34" charset="0"/>
                <a:sym typeface="Wingdings" pitchFamily="2" charset="2"/>
              </a:rPr>
              <a:t> Dynamic recompilation</a:t>
            </a:r>
            <a:r>
              <a:rPr lang="en-US" b="1" dirty="0">
                <a:solidFill>
                  <a:srgbClr val="FF0000"/>
                </a:solidFill>
                <a:ea typeface="ＭＳ Ｐゴシック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b="1" dirty="0">
                <a:solidFill>
                  <a:srgbClr val="7889FB"/>
                </a:solidFill>
                <a:ea typeface="ＭＳ Ｐゴシック" charset="0"/>
                <a:cs typeface="Calibri" panose="020F0502020204030204" pitchFamily="34" charset="0"/>
                <a:sym typeface="Wingdings" pitchFamily="2" charset="2"/>
              </a:rPr>
              <a:t>during runtime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B314845-0ACF-7873-1A66-BA2AC599F056}"/>
              </a:ext>
            </a:extLst>
          </p:cNvPr>
          <p:cNvGrpSpPr/>
          <p:nvPr/>
        </p:nvGrpSpPr>
        <p:grpSpPr>
          <a:xfrm>
            <a:off x="4947894" y="1019224"/>
            <a:ext cx="4114800" cy="2243480"/>
            <a:chOff x="4038600" y="1569497"/>
            <a:chExt cx="4114800" cy="224348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C8ED3A1-333F-C84B-A5BD-73A36B08D11B}"/>
                </a:ext>
              </a:extLst>
            </p:cNvPr>
            <p:cNvSpPr txBox="1"/>
            <p:nvPr/>
          </p:nvSpPr>
          <p:spPr>
            <a:xfrm>
              <a:off x="7086600" y="3505200"/>
              <a:ext cx="76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F70146"/>
                  </a:solidFill>
                  <a:ea typeface="ＭＳ Ｐゴシック" charset="0"/>
                  <a:cs typeface="Calibri" panose="020F0502020204030204" pitchFamily="34" charset="0"/>
                </a:rPr>
                <a:t>800MB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5372090-5E65-50ED-D8BB-D90FE6946573}"/>
                </a:ext>
              </a:extLst>
            </p:cNvPr>
            <p:cNvSpPr txBox="1"/>
            <p:nvPr/>
          </p:nvSpPr>
          <p:spPr>
            <a:xfrm>
              <a:off x="7315200" y="2740223"/>
              <a:ext cx="838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F70146"/>
                  </a:solidFill>
                  <a:ea typeface="ＭＳ Ｐゴシック" charset="0"/>
                  <a:cs typeface="Calibri" panose="020F0502020204030204" pitchFamily="34" charset="0"/>
                </a:rPr>
                <a:t>800GB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7D1250B-A46E-EE0F-8A08-E56AD50E638A}"/>
                </a:ext>
              </a:extLst>
            </p:cNvPr>
            <p:cNvSpPr txBox="1"/>
            <p:nvPr/>
          </p:nvSpPr>
          <p:spPr>
            <a:xfrm>
              <a:off x="5943600" y="3505200"/>
              <a:ext cx="838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F70146"/>
                  </a:solidFill>
                  <a:ea typeface="ＭＳ Ｐゴシック" charset="0"/>
                  <a:cs typeface="Calibri" panose="020F0502020204030204" pitchFamily="34" charset="0"/>
                </a:rPr>
                <a:t>800GB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8FAAD64-FF62-D8B0-609E-654A5942C2DB}"/>
                </a:ext>
              </a:extLst>
            </p:cNvPr>
            <p:cNvSpPr txBox="1"/>
            <p:nvPr/>
          </p:nvSpPr>
          <p:spPr>
            <a:xfrm>
              <a:off x="4114800" y="3349823"/>
              <a:ext cx="685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F70146"/>
                  </a:solidFill>
                  <a:ea typeface="ＭＳ Ｐゴシック" charset="0"/>
                  <a:cs typeface="Calibri" panose="020F0502020204030204" pitchFamily="34" charset="0"/>
                </a:rPr>
                <a:t>8KB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21977E4-824D-7977-CD47-EC6501C6927B}"/>
                </a:ext>
              </a:extLst>
            </p:cNvPr>
            <p:cNvSpPr txBox="1"/>
            <p:nvPr/>
          </p:nvSpPr>
          <p:spPr>
            <a:xfrm>
              <a:off x="4038600" y="2508646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F70146"/>
                  </a:solidFill>
                  <a:ea typeface="ＭＳ Ｐゴシック" charset="0"/>
                  <a:cs typeface="Calibri" panose="020F0502020204030204" pitchFamily="34" charset="0"/>
                </a:rPr>
                <a:t>172KB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9E3B6D5-7A24-6F59-5F0F-12A7EBA2F908}"/>
                </a:ext>
              </a:extLst>
            </p:cNvPr>
            <p:cNvSpPr txBox="1"/>
            <p:nvPr/>
          </p:nvSpPr>
          <p:spPr>
            <a:xfrm>
              <a:off x="4876800" y="3093497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F70146"/>
                  </a:solidFill>
                  <a:ea typeface="ＭＳ Ｐゴシック" charset="0"/>
                  <a:cs typeface="Calibri" panose="020F0502020204030204" pitchFamily="34" charset="0"/>
                </a:rPr>
                <a:t>1.6TB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899A79D-E8DB-3ADA-89BE-66D6915FEDB4}"/>
                </a:ext>
              </a:extLst>
            </p:cNvPr>
            <p:cNvSpPr txBox="1"/>
            <p:nvPr/>
          </p:nvSpPr>
          <p:spPr>
            <a:xfrm>
              <a:off x="5867400" y="2554069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F70146"/>
                  </a:solidFill>
                  <a:ea typeface="ＭＳ Ｐゴシック" charset="0"/>
                  <a:cs typeface="Calibri" panose="020F0502020204030204" pitchFamily="34" charset="0"/>
                </a:rPr>
                <a:t>1.6TB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F428C0F-97C8-9E11-3730-9BADFF32DF73}"/>
                </a:ext>
              </a:extLst>
            </p:cNvPr>
            <p:cNvSpPr txBox="1"/>
            <p:nvPr/>
          </p:nvSpPr>
          <p:spPr>
            <a:xfrm>
              <a:off x="4876800" y="2146439"/>
              <a:ext cx="685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F70146"/>
                  </a:solidFill>
                  <a:ea typeface="ＭＳ Ｐゴシック" charset="0"/>
                  <a:cs typeface="Calibri" panose="020F0502020204030204" pitchFamily="34" charset="0"/>
                </a:rPr>
                <a:t>16MB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EACBAAD-8D22-D7FE-8642-B2D5ADC8BD40}"/>
                </a:ext>
              </a:extLst>
            </p:cNvPr>
            <p:cNvSpPr txBox="1"/>
            <p:nvPr/>
          </p:nvSpPr>
          <p:spPr>
            <a:xfrm>
              <a:off x="5715000" y="1978223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F70146"/>
                  </a:solidFill>
                  <a:ea typeface="ＭＳ Ｐゴシック" charset="0"/>
                  <a:cs typeface="Calibri" panose="020F0502020204030204" pitchFamily="34" charset="0"/>
                </a:rPr>
                <a:t>8MB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9DEF8A8-AAD1-1138-B6C3-DB61D750ADD4}"/>
                </a:ext>
              </a:extLst>
            </p:cNvPr>
            <p:cNvSpPr txBox="1"/>
            <p:nvPr/>
          </p:nvSpPr>
          <p:spPr>
            <a:xfrm>
              <a:off x="5715000" y="1569497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F70146"/>
                  </a:solidFill>
                  <a:ea typeface="ＭＳ Ｐゴシック" charset="0"/>
                  <a:cs typeface="Calibri" panose="020F0502020204030204" pitchFamily="34" charset="0"/>
                </a:rPr>
                <a:t>8KB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09A5F1E-BB0B-14C5-816C-10CD46647928}"/>
              </a:ext>
            </a:extLst>
          </p:cNvPr>
          <p:cNvGrpSpPr/>
          <p:nvPr/>
        </p:nvGrpSpPr>
        <p:grpSpPr>
          <a:xfrm>
            <a:off x="4871694" y="1171624"/>
            <a:ext cx="3722914" cy="2139554"/>
            <a:chOff x="3962400" y="1721897"/>
            <a:chExt cx="3722914" cy="2139554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1E0320A-83A9-88E7-4B41-5D0464DEB115}"/>
                </a:ext>
              </a:extLst>
            </p:cNvPr>
            <p:cNvSpPr txBox="1"/>
            <p:nvPr/>
          </p:nvSpPr>
          <p:spPr>
            <a:xfrm>
              <a:off x="3962400" y="3553674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7889FB"/>
                  </a:solidFill>
                  <a:ea typeface="ＭＳ Ｐゴシック" charset="0"/>
                  <a:cs typeface="Calibri" panose="020F0502020204030204" pitchFamily="34" charset="0"/>
                </a:rPr>
                <a:t>CP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05BD099-F63C-3CF6-68DF-7ECB83A57992}"/>
                </a:ext>
              </a:extLst>
            </p:cNvPr>
            <p:cNvSpPr txBox="1"/>
            <p:nvPr/>
          </p:nvSpPr>
          <p:spPr>
            <a:xfrm>
              <a:off x="4905984" y="3270646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7889FB"/>
                  </a:solidFill>
                  <a:ea typeface="ＭＳ Ｐゴシック" charset="0"/>
                  <a:cs typeface="Calibri" panose="020F0502020204030204" pitchFamily="34" charset="0"/>
                </a:rPr>
                <a:t>SP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AD6A107-3D87-2F7E-D41E-EC4D5B3FFB57}"/>
                </a:ext>
              </a:extLst>
            </p:cNvPr>
            <p:cNvSpPr txBox="1"/>
            <p:nvPr/>
          </p:nvSpPr>
          <p:spPr>
            <a:xfrm>
              <a:off x="4038600" y="2715474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7889FB"/>
                  </a:solidFill>
                  <a:ea typeface="ＭＳ Ｐゴシック" charset="0"/>
                  <a:cs typeface="Calibri" panose="020F0502020204030204" pitchFamily="34" charset="0"/>
                </a:rPr>
                <a:t>CP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2CFAE7B-BBF2-D2A2-6E6D-C36660213490}"/>
                </a:ext>
              </a:extLst>
            </p:cNvPr>
            <p:cNvSpPr txBox="1"/>
            <p:nvPr/>
          </p:nvSpPr>
          <p:spPr>
            <a:xfrm>
              <a:off x="4800600" y="2334474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7889FB"/>
                  </a:solidFill>
                  <a:ea typeface="ＭＳ Ｐゴシック" charset="0"/>
                  <a:cs typeface="Calibri" panose="020F0502020204030204" pitchFamily="34" charset="0"/>
                </a:rPr>
                <a:t>CP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2C664D8-AAE1-A5B3-A1D9-3AEB07A04BCE}"/>
                </a:ext>
              </a:extLst>
            </p:cNvPr>
            <p:cNvSpPr txBox="1"/>
            <p:nvPr/>
          </p:nvSpPr>
          <p:spPr>
            <a:xfrm>
              <a:off x="5638800" y="1721897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7889FB"/>
                  </a:solidFill>
                  <a:ea typeface="ＭＳ Ｐゴシック" charset="0"/>
                  <a:cs typeface="Calibri" panose="020F0502020204030204" pitchFamily="34" charset="0"/>
                </a:rPr>
                <a:t>CP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E7D57F-2DEA-573C-43B8-44E3FA391D43}"/>
                </a:ext>
              </a:extLst>
            </p:cNvPr>
            <p:cNvSpPr txBox="1"/>
            <p:nvPr/>
          </p:nvSpPr>
          <p:spPr>
            <a:xfrm>
              <a:off x="6085114" y="2737246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7889FB"/>
                  </a:solidFill>
                  <a:ea typeface="ＭＳ Ｐゴシック" charset="0"/>
                  <a:cs typeface="Calibri" panose="020F0502020204030204" pitchFamily="34" charset="0"/>
                </a:rPr>
                <a:t>SP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ADBEB36-C528-2D7E-52A3-8AF3E67B1DAE}"/>
                </a:ext>
              </a:extLst>
            </p:cNvPr>
            <p:cNvSpPr txBox="1"/>
            <p:nvPr/>
          </p:nvSpPr>
          <p:spPr>
            <a:xfrm>
              <a:off x="7151914" y="2911418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7889FB"/>
                  </a:solidFill>
                  <a:ea typeface="ＭＳ Ｐゴシック" charset="0"/>
                  <a:cs typeface="Calibri" panose="020F0502020204030204" pitchFamily="34" charset="0"/>
                </a:rPr>
                <a:t>SP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5E7DDFA-E2F4-7550-EF28-033CA43B54BF}"/>
                </a:ext>
              </a:extLst>
            </p:cNvPr>
            <p:cNvSpPr txBox="1"/>
            <p:nvPr/>
          </p:nvSpPr>
          <p:spPr>
            <a:xfrm>
              <a:off x="5486400" y="2138532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7889FB"/>
                  </a:solidFill>
                  <a:ea typeface="ＭＳ Ｐゴシック" charset="0"/>
                  <a:cs typeface="Calibri" panose="020F0502020204030204" pitchFamily="34" charset="0"/>
                </a:rPr>
                <a:t>CP</a:t>
              </a:r>
            </a:p>
          </p:txBody>
        </p:sp>
      </p:grp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F97070E-AA9C-9508-B3BB-711254B11572}"/>
              </a:ext>
            </a:extLst>
          </p:cNvPr>
          <p:cNvCxnSpPr/>
          <p:nvPr/>
        </p:nvCxnSpPr>
        <p:spPr>
          <a:xfrm rot="5400000">
            <a:off x="8263388" y="3679521"/>
            <a:ext cx="685800" cy="1588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dash"/>
            <a:miter lim="800000"/>
            <a:headEnd type="oval"/>
            <a:tailEnd type="arrow"/>
          </a:ln>
          <a:effectLst/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514B9EA-81B2-A57A-1DC2-C11A5C65BC7B}"/>
              </a:ext>
            </a:extLst>
          </p:cNvPr>
          <p:cNvSpPr/>
          <p:nvPr/>
        </p:nvSpPr>
        <p:spPr>
          <a:xfrm>
            <a:off x="582597" y="1411442"/>
            <a:ext cx="3068664" cy="979368"/>
          </a:xfrm>
          <a:prstGeom prst="rect">
            <a:avLst/>
          </a:prstGeom>
          <a:noFill/>
          <a:ln w="19050" cap="flat" cmpd="sng" algn="ctr">
            <a:solidFill>
              <a:srgbClr val="7889FB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38B12B2-A3DC-9A66-64E9-5F493A21F42E}"/>
              </a:ext>
            </a:extLst>
          </p:cNvPr>
          <p:cNvGrpSpPr/>
          <p:nvPr/>
        </p:nvGrpSpPr>
        <p:grpSpPr>
          <a:xfrm>
            <a:off x="6271575" y="3704256"/>
            <a:ext cx="3086100" cy="2030566"/>
            <a:chOff x="5377860" y="4423395"/>
            <a:chExt cx="3086100" cy="203056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CB07BC7-F64C-43B5-2D44-085E2871985F}"/>
                </a:ext>
              </a:extLst>
            </p:cNvPr>
            <p:cNvSpPr txBox="1"/>
            <p:nvPr/>
          </p:nvSpPr>
          <p:spPr>
            <a:xfrm>
              <a:off x="5377860" y="5455741"/>
              <a:ext cx="723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70146"/>
                  </a:solidFill>
                  <a:effectLst/>
                  <a:uLnTx/>
                  <a:uFillTx/>
                  <a:ea typeface="ＭＳ Ｐゴシック" charset="0"/>
                  <a:cs typeface="Calibri" panose="020F0502020204030204" pitchFamily="34" charset="0"/>
                </a:rPr>
                <a:t>1.6GB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1310518-D2D6-A2B2-18A9-BB4331C3D1F2}"/>
                </a:ext>
              </a:extLst>
            </p:cNvPr>
            <p:cNvSpPr txBox="1"/>
            <p:nvPr/>
          </p:nvSpPr>
          <p:spPr>
            <a:xfrm>
              <a:off x="5500670" y="5225752"/>
              <a:ext cx="8106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70146"/>
                  </a:solidFill>
                  <a:effectLst/>
                  <a:uLnTx/>
                  <a:uFillTx/>
                  <a:ea typeface="ＭＳ Ｐゴシック" charset="0"/>
                  <a:cs typeface="Calibri" panose="020F0502020204030204" pitchFamily="34" charset="0"/>
                </a:rPr>
                <a:t>800MB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406A990-1454-CCEC-2179-0BC774124DD4}"/>
                </a:ext>
              </a:extLst>
            </p:cNvPr>
            <p:cNvSpPr txBox="1"/>
            <p:nvPr/>
          </p:nvSpPr>
          <p:spPr>
            <a:xfrm>
              <a:off x="5991515" y="4423395"/>
              <a:ext cx="685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70146"/>
                  </a:solidFill>
                  <a:effectLst/>
                  <a:uLnTx/>
                  <a:uFillTx/>
                  <a:ea typeface="ＭＳ Ｐゴシック" charset="0"/>
                  <a:cs typeface="Calibri" panose="020F0502020204030204" pitchFamily="34" charset="0"/>
                </a:rPr>
                <a:t>16KB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C7B053F-72CE-1614-6CD9-A421F27746C1}"/>
                </a:ext>
              </a:extLst>
            </p:cNvPr>
            <p:cNvSpPr txBox="1"/>
            <p:nvPr/>
          </p:nvSpPr>
          <p:spPr>
            <a:xfrm>
              <a:off x="6635160" y="5600521"/>
              <a:ext cx="1295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X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2A22EA3-1928-38F8-2016-D7943FA981BE}"/>
                </a:ext>
              </a:extLst>
            </p:cNvPr>
            <p:cNvSpPr txBox="1"/>
            <p:nvPr/>
          </p:nvSpPr>
          <p:spPr>
            <a:xfrm>
              <a:off x="5701710" y="6176962"/>
              <a:ext cx="609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y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  <a:cs typeface="Courier New" pitchFamily="49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6908BA2-04CB-B7C3-32A1-EC10F44FB4B0}"/>
                </a:ext>
              </a:extLst>
            </p:cNvPr>
            <p:cNvSpPr txBox="1"/>
            <p:nvPr/>
          </p:nvSpPr>
          <p:spPr>
            <a:xfrm>
              <a:off x="5625510" y="5646241"/>
              <a:ext cx="76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r’(CP)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E906C84B-5DB9-C803-4222-F6F7E89B19CF}"/>
                </a:ext>
              </a:extLst>
            </p:cNvPr>
            <p:cNvCxnSpPr>
              <a:endCxn id="67" idx="2"/>
            </p:cNvCxnSpPr>
            <p:nvPr/>
          </p:nvCxnSpPr>
          <p:spPr>
            <a:xfrm rot="10800000">
              <a:off x="6673260" y="5344121"/>
              <a:ext cx="495300" cy="256401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BEA87A0-8ADC-57A8-4926-29221969DBF7}"/>
                </a:ext>
              </a:extLst>
            </p:cNvPr>
            <p:cNvSpPr txBox="1"/>
            <p:nvPr/>
          </p:nvSpPr>
          <p:spPr>
            <a:xfrm>
              <a:off x="6025560" y="5067121"/>
              <a:ext cx="1295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mapmm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(SP)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14C3BD4-23E1-24E5-6775-1A46CF0C3D63}"/>
                </a:ext>
              </a:extLst>
            </p:cNvPr>
            <p:cNvSpPr txBox="1"/>
            <p:nvPr/>
          </p:nvSpPr>
          <p:spPr>
            <a:xfrm>
              <a:off x="7168560" y="5067121"/>
              <a:ext cx="1295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tsmm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(SP)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68768EAF-538D-BF35-C257-CE884F4E501B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438380" y="4984640"/>
              <a:ext cx="164961" cy="1588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B8D3C8FB-8BF7-3F70-BF1A-F3FF477377D5}"/>
                </a:ext>
              </a:extLst>
            </p:cNvPr>
            <p:cNvCxnSpPr>
              <a:stCxn id="68" idx="0"/>
            </p:cNvCxnSpPr>
            <p:nvPr/>
          </p:nvCxnSpPr>
          <p:spPr>
            <a:xfrm rot="5400000" flipH="1" flipV="1">
              <a:off x="7733780" y="4984641"/>
              <a:ext cx="164961" cy="1588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9ACB7D60-2EE3-1A4A-4A8C-8D1CB2E5CE6E}"/>
                </a:ext>
              </a:extLst>
            </p:cNvPr>
            <p:cNvCxnSpPr>
              <a:endCxn id="68" idx="2"/>
            </p:cNvCxnSpPr>
            <p:nvPr/>
          </p:nvCxnSpPr>
          <p:spPr>
            <a:xfrm flipV="1">
              <a:off x="7397162" y="5344120"/>
              <a:ext cx="419098" cy="256401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3E42201D-14A5-CCCA-D432-F4FFD75FC2F0}"/>
                </a:ext>
              </a:extLst>
            </p:cNvPr>
            <p:cNvCxnSpPr>
              <a:stCxn id="64" idx="0"/>
              <a:endCxn id="65" idx="2"/>
            </p:cNvCxnSpPr>
            <p:nvPr/>
          </p:nvCxnSpPr>
          <p:spPr>
            <a:xfrm flipV="1">
              <a:off x="6006510" y="5923240"/>
              <a:ext cx="0" cy="253722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53F6C14-05A3-D019-2765-2321CFF97651}"/>
                </a:ext>
              </a:extLst>
            </p:cNvPr>
            <p:cNvCxnSpPr>
              <a:cxnSpLocks/>
              <a:stCxn id="65" idx="0"/>
            </p:cNvCxnSpPr>
            <p:nvPr/>
          </p:nvCxnSpPr>
          <p:spPr>
            <a:xfrm flipV="1">
              <a:off x="6006510" y="5344120"/>
              <a:ext cx="428228" cy="302121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6C749A9-7F5D-B8E5-EEBE-0E06AC0B2999}"/>
                </a:ext>
              </a:extLst>
            </p:cNvPr>
            <p:cNvSpPr txBox="1"/>
            <p:nvPr/>
          </p:nvSpPr>
          <p:spPr>
            <a:xfrm>
              <a:off x="5890849" y="4636253"/>
              <a:ext cx="1295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r’(CP)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6E912F0-346D-38BD-DC9C-970FDF9BECDD}"/>
                </a:ext>
              </a:extLst>
            </p:cNvPr>
            <p:cNvSpPr txBox="1"/>
            <p:nvPr/>
          </p:nvSpPr>
          <p:spPr>
            <a:xfrm>
              <a:off x="7018421" y="5847135"/>
              <a:ext cx="1295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7889FB"/>
                  </a:solidFill>
                  <a:effectLst/>
                  <a:uLnTx/>
                  <a:uFillTx/>
                  <a:ea typeface="ＭＳ Ｐゴシック" charset="0"/>
                  <a:cs typeface="Calibri" panose="020F0502020204030204" pitchFamily="34" charset="0"/>
                </a:rPr>
                <a:t>(persisted in MEM_DISK)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E95E8A9-DF3B-7D2B-F292-00CE8FA17A19}"/>
              </a:ext>
            </a:extLst>
          </p:cNvPr>
          <p:cNvGrpSpPr/>
          <p:nvPr/>
        </p:nvGrpSpPr>
        <p:grpSpPr>
          <a:xfrm>
            <a:off x="9219288" y="4316717"/>
            <a:ext cx="443191" cy="1267384"/>
            <a:chOff x="7952246" y="5448396"/>
            <a:chExt cx="443191" cy="126738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72AD951-5062-884E-7CFC-921F3AD3ECAD}"/>
                </a:ext>
              </a:extLst>
            </p:cNvPr>
            <p:cNvSpPr/>
            <p:nvPr/>
          </p:nvSpPr>
          <p:spPr>
            <a:xfrm>
              <a:off x="7952246" y="5448396"/>
              <a:ext cx="437413" cy="395306"/>
            </a:xfrm>
            <a:prstGeom prst="rect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X</a:t>
              </a:r>
              <a:r>
                <a:rPr kumimoji="0" lang="en-US" sz="1700" b="0" i="0" u="none" strike="noStrike" kern="0" cap="none" spc="0" normalizeH="0" baseline="-2500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1,1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A8039B7-8EF5-B8D2-5E5E-31F8568B51B9}"/>
                </a:ext>
              </a:extLst>
            </p:cNvPr>
            <p:cNvSpPr/>
            <p:nvPr/>
          </p:nvSpPr>
          <p:spPr>
            <a:xfrm>
              <a:off x="7955354" y="5887834"/>
              <a:ext cx="437413" cy="395306"/>
            </a:xfrm>
            <a:prstGeom prst="rect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X</a:t>
              </a:r>
              <a:r>
                <a:rPr kumimoji="0" lang="en-US" sz="1700" b="0" i="0" u="none" strike="noStrike" kern="0" cap="none" spc="0" normalizeH="0" baseline="-2500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2,1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C307253-CC84-43CE-8CB8-3010A9F6959C}"/>
                </a:ext>
              </a:extLst>
            </p:cNvPr>
            <p:cNvSpPr/>
            <p:nvPr/>
          </p:nvSpPr>
          <p:spPr>
            <a:xfrm>
              <a:off x="7958024" y="6320474"/>
              <a:ext cx="437413" cy="395306"/>
            </a:xfrm>
            <a:prstGeom prst="rect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X</a:t>
              </a:r>
              <a:r>
                <a:rPr kumimoji="0" lang="en-US" sz="1700" b="0" i="0" u="none" strike="noStrike" kern="0" cap="none" spc="0" normalizeH="0" baseline="-2500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m,1</a:t>
              </a: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EDBD75A4-953A-96A5-CB86-D7F328CDCAF3}"/>
              </a:ext>
            </a:extLst>
          </p:cNvPr>
          <p:cNvSpPr txBox="1"/>
          <p:nvPr/>
        </p:nvSpPr>
        <p:spPr>
          <a:xfrm>
            <a:off x="9207537" y="3155134"/>
            <a:ext cx="29844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è"/>
            </a:pPr>
            <a:r>
              <a:rPr lang="en-US" b="1" dirty="0">
                <a:solidFill>
                  <a:schemeClr val="accent1"/>
                </a:solidFill>
                <a:ea typeface="ＭＳ Ｐゴシック" charset="0"/>
                <a:cs typeface="Calibri" panose="020F0502020204030204" pitchFamily="34" charset="0"/>
                <a:sym typeface="Wingdings" pitchFamily="2" charset="2"/>
              </a:rPr>
              <a:t> Distributed Matrices</a:t>
            </a:r>
          </a:p>
          <a:p>
            <a:pPr marL="182880" lvl="1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b="1" dirty="0">
                <a:solidFill>
                  <a:srgbClr val="7889FB"/>
                </a:solidFill>
                <a:ea typeface="ＭＳ Ｐゴシック" charset="0"/>
                <a:cs typeface="Calibri" panose="020F0502020204030204" pitchFamily="34" charset="0"/>
                <a:sym typeface="Wingdings" pitchFamily="2" charset="2"/>
              </a:rPr>
              <a:t> Fixed-size matrix blocks</a:t>
            </a:r>
          </a:p>
          <a:p>
            <a:pPr marL="182880" lvl="1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b="1" dirty="0">
                <a:solidFill>
                  <a:srgbClr val="7889FB"/>
                </a:solidFill>
                <a:ea typeface="ＭＳ Ｐゴシック" charset="0"/>
                <a:cs typeface="Calibri" panose="020F0502020204030204" pitchFamily="34" charset="0"/>
                <a:sym typeface="Wingdings" pitchFamily="2" charset="2"/>
              </a:rPr>
              <a:t> Data-parallel operations</a:t>
            </a:r>
          </a:p>
        </p:txBody>
      </p:sp>
    </p:spTree>
    <p:extLst>
      <p:ext uri="{BB962C8B-B14F-4D97-AF65-F5344CB8AC3E}">
        <p14:creationId xmlns:p14="http://schemas.microsoft.com/office/powerpoint/2010/main" val="182550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11" grpId="0" animBg="1"/>
      <p:bldP spid="36" grpId="0"/>
      <p:bldP spid="58" grpId="0" animBg="1"/>
      <p:bldP spid="8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E352C-5B01-8469-4DB5-8B2EC66DC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5867" y="2582402"/>
            <a:ext cx="11005512" cy="717437"/>
          </a:xfrm>
        </p:spPr>
        <p:txBody>
          <a:bodyPr/>
          <a:lstStyle/>
          <a:p>
            <a:r>
              <a:rPr lang="en-US" dirty="0"/>
              <a:t>DAPHNE: </a:t>
            </a:r>
            <a:r>
              <a:rPr lang="en-US" sz="3700" dirty="0"/>
              <a:t>An Open and Extensible System Infrastructure for Integrated Data Analysis Pipelines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E0D6F2-FEF3-2583-B019-7464722D03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https://github.com/daphne-eu/daphne</a:t>
            </a:r>
            <a:endParaRPr lang="en-US" dirty="0"/>
          </a:p>
        </p:txBody>
      </p:sp>
      <p:pic>
        <p:nvPicPr>
          <p:cNvPr id="6" name="Grafik 7">
            <a:extLst>
              <a:ext uri="{FF2B5EF4-FFF2-40B4-BE49-F238E27FC236}">
                <a16:creationId xmlns:a16="http://schemas.microsoft.com/office/drawing/2014/main" id="{ABC98978-10B1-573E-7C7D-2E61FE25BA0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9564" y="5195193"/>
            <a:ext cx="2104511" cy="486826"/>
          </a:xfrm>
          <a:prstGeom prst="rect">
            <a:avLst/>
          </a:prstGeom>
        </p:spPr>
      </p:pic>
      <p:pic>
        <p:nvPicPr>
          <p:cNvPr id="7" name="Picture 2" descr="Grant from EU Horizon 2020 — BiotaTec">
            <a:extLst>
              <a:ext uri="{FF2B5EF4-FFF2-40B4-BE49-F238E27FC236}">
                <a16:creationId xmlns:a16="http://schemas.microsoft.com/office/drawing/2014/main" id="{639C0A10-5B5F-2526-E4B4-7E4B1168F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10" y="5190390"/>
            <a:ext cx="784809" cy="52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s://daphne-eu.github.io/resources/Intel.jpg">
            <a:extLst>
              <a:ext uri="{FF2B5EF4-FFF2-40B4-BE49-F238E27FC236}">
                <a16:creationId xmlns:a16="http://schemas.microsoft.com/office/drawing/2014/main" id="{DEA5F776-1DBD-BDDE-E464-D885BE4731ED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787" y="4516104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s://daphne-eu.github.io/resources/KNOW.jpg">
            <a:extLst>
              <a:ext uri="{FF2B5EF4-FFF2-40B4-BE49-F238E27FC236}">
                <a16:creationId xmlns:a16="http://schemas.microsoft.com/office/drawing/2014/main" id="{35B7673E-627D-BA77-3575-16880D01AAC6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734" y="4232319"/>
            <a:ext cx="685800" cy="297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https://daphne-eu.github.io/resources/AVL.jpg">
            <a:extLst>
              <a:ext uri="{FF2B5EF4-FFF2-40B4-BE49-F238E27FC236}">
                <a16:creationId xmlns:a16="http://schemas.microsoft.com/office/drawing/2014/main" id="{AC3AF9F1-67B4-58AD-0094-32E5AA2BEA83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734" y="4570680"/>
            <a:ext cx="685800" cy="281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s://daphne-eu.github.io/resources/DLR.jpg">
            <a:extLst>
              <a:ext uri="{FF2B5EF4-FFF2-40B4-BE49-F238E27FC236}">
                <a16:creationId xmlns:a16="http://schemas.microsoft.com/office/drawing/2014/main" id="{215558E7-FE9A-0077-57C0-0103C49EE709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734" y="4863646"/>
            <a:ext cx="6858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https://daphne-eu.github.io/resources/ETH.jpg">
            <a:extLst>
              <a:ext uri="{FF2B5EF4-FFF2-40B4-BE49-F238E27FC236}">
                <a16:creationId xmlns:a16="http://schemas.microsoft.com/office/drawing/2014/main" id="{DD94FFC7-77BF-5BA6-322F-04E6319BC3B1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674" y="4228165"/>
            <a:ext cx="6858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https://daphne-eu.github.io/resources/HPI.jpg">
            <a:extLst>
              <a:ext uri="{FF2B5EF4-FFF2-40B4-BE49-F238E27FC236}">
                <a16:creationId xmlns:a16="http://schemas.microsoft.com/office/drawing/2014/main" id="{5FABC95D-28DF-EE4F-D535-CE4A4F982E48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674" y="4396374"/>
            <a:ext cx="6858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https://daphne-eu.github.io/resources/ICCS.jpg">
            <a:extLst>
              <a:ext uri="{FF2B5EF4-FFF2-40B4-BE49-F238E27FC236}">
                <a16:creationId xmlns:a16="http://schemas.microsoft.com/office/drawing/2014/main" id="{C80A27DC-9E37-8B0B-3AB7-7713F0552D39}"/>
              </a:ext>
            </a:extLst>
          </p:cNvPr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674" y="4837363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https://daphne-eu.github.io/resources/Infineon.jpg">
            <a:extLst>
              <a:ext uri="{FF2B5EF4-FFF2-40B4-BE49-F238E27FC236}">
                <a16:creationId xmlns:a16="http://schemas.microsoft.com/office/drawing/2014/main" id="{2F1F9F46-4CDF-E902-75A5-7156E10C0963}"/>
              </a:ext>
            </a:extLst>
          </p:cNvPr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787" y="4232134"/>
            <a:ext cx="685800" cy="373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s://daphne-eu.github.io/resources/ITU_small.png">
            <a:extLst>
              <a:ext uri="{FF2B5EF4-FFF2-40B4-BE49-F238E27FC236}">
                <a16:creationId xmlns:a16="http://schemas.microsoft.com/office/drawing/2014/main" id="{BB6823F6-ABD8-98AA-761C-4D58360053FA}"/>
              </a:ext>
            </a:extLst>
          </p:cNvPr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787" y="5104477"/>
            <a:ext cx="685800" cy="33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s://daphne-eu.github.io/resources/KAI.jpg">
            <a:extLst>
              <a:ext uri="{FF2B5EF4-FFF2-40B4-BE49-F238E27FC236}">
                <a16:creationId xmlns:a16="http://schemas.microsoft.com/office/drawing/2014/main" id="{4CA5FBF8-A623-1E32-2D0B-285C05FB1B3F}"/>
              </a:ext>
            </a:extLst>
          </p:cNvPr>
          <p:cNvPicPr/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313" y="4217232"/>
            <a:ext cx="685800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https://daphne-eu.github.io/resources/TUD.jpg">
            <a:extLst>
              <a:ext uri="{FF2B5EF4-FFF2-40B4-BE49-F238E27FC236}">
                <a16:creationId xmlns:a16="http://schemas.microsoft.com/office/drawing/2014/main" id="{B3C13A55-BF13-B88A-3FE7-A1A7B0523AAB}"/>
              </a:ext>
            </a:extLst>
          </p:cNvPr>
          <p:cNvPicPr/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313" y="4608937"/>
            <a:ext cx="685800" cy="198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 descr="https://daphne-eu.github.io/resources/UM.jpg">
            <a:extLst>
              <a:ext uri="{FF2B5EF4-FFF2-40B4-BE49-F238E27FC236}">
                <a16:creationId xmlns:a16="http://schemas.microsoft.com/office/drawing/2014/main" id="{5E90741E-0DC2-9B00-C31E-18211310C86C}"/>
              </a:ext>
            </a:extLst>
          </p:cNvPr>
          <p:cNvPicPr/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313" y="4836805"/>
            <a:ext cx="685800" cy="403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 descr="https://daphne-eu.github.io/resources/UBAS.jpg">
            <a:extLst>
              <a:ext uri="{FF2B5EF4-FFF2-40B4-BE49-F238E27FC236}">
                <a16:creationId xmlns:a16="http://schemas.microsoft.com/office/drawing/2014/main" id="{D80C9172-3297-739E-31E4-821EB701E96C}"/>
              </a:ext>
            </a:extLst>
          </p:cNvPr>
          <p:cNvPicPr/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313" y="5288168"/>
            <a:ext cx="685800" cy="220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AE7BC4A-7F0C-660B-2307-79E48F2CFE7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827" y="4244341"/>
            <a:ext cx="453008" cy="3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307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882E293-E245-8A8C-FE70-E6679A8D9C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Integrated Data Analysis (IDA) Pipelines</a:t>
            </a:r>
          </a:p>
        </p:txBody>
      </p: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199E4BE4-B36A-3D7B-4EEC-E7FFCF43CF0D}"/>
              </a:ext>
            </a:extLst>
          </p:cNvPr>
          <p:cNvGrpSpPr/>
          <p:nvPr/>
        </p:nvGrpSpPr>
        <p:grpSpPr>
          <a:xfrm>
            <a:off x="2635591" y="1254573"/>
            <a:ext cx="6920818" cy="4591059"/>
            <a:chOff x="2101466" y="1254572"/>
            <a:chExt cx="7991214" cy="5301128"/>
          </a:xfrm>
        </p:grpSpPr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53E1201C-CC65-04F0-C552-26849DDCA59C}"/>
                </a:ext>
              </a:extLst>
            </p:cNvPr>
            <p:cNvSpPr txBox="1"/>
            <p:nvPr/>
          </p:nvSpPr>
          <p:spPr>
            <a:xfrm>
              <a:off x="2200072" y="2136968"/>
              <a:ext cx="1912380" cy="3553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Droid Sans"/>
                </a:rPr>
                <a:t>Data Management</a:t>
              </a: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20FBF11F-F2F4-91BB-13F7-C28E008DA561}"/>
                </a:ext>
              </a:extLst>
            </p:cNvPr>
            <p:cNvSpPr txBox="1"/>
            <p:nvPr/>
          </p:nvSpPr>
          <p:spPr>
            <a:xfrm>
              <a:off x="5053519" y="2136968"/>
              <a:ext cx="1855001" cy="3553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Droid Sans"/>
                </a:rPr>
                <a:t>Machine Learning</a:t>
              </a:r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82069D8E-FFB9-6D11-6C31-2F521A13678A}"/>
                </a:ext>
              </a:extLst>
            </p:cNvPr>
            <p:cNvSpPr txBox="1"/>
            <p:nvPr/>
          </p:nvSpPr>
          <p:spPr>
            <a:xfrm>
              <a:off x="7821472" y="2131316"/>
              <a:ext cx="2201124" cy="3553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Droid Sans"/>
                </a:rPr>
                <a:t>High-Perf. Computing</a:t>
              </a: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4C91BA90-1DFE-763D-5B19-2ABD0D6825DC}"/>
                </a:ext>
              </a:extLst>
            </p:cNvPr>
            <p:cNvSpPr txBox="1"/>
            <p:nvPr/>
          </p:nvSpPr>
          <p:spPr>
            <a:xfrm>
              <a:off x="2559825" y="1254572"/>
              <a:ext cx="1225685" cy="8884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dirty="0">
                  <a:solidFill>
                    <a:prstClr val="black"/>
                  </a:solidFill>
                  <a:latin typeface="Droid Sans"/>
                </a:rPr>
                <a:t>DM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9FA078C-6CA2-4DEC-DB02-0B67D0954312}"/>
                </a:ext>
              </a:extLst>
            </p:cNvPr>
            <p:cNvSpPr txBox="1"/>
            <p:nvPr/>
          </p:nvSpPr>
          <p:spPr>
            <a:xfrm>
              <a:off x="5423823" y="1254572"/>
              <a:ext cx="1118331" cy="8884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dirty="0">
                  <a:solidFill>
                    <a:prstClr val="black"/>
                  </a:solidFill>
                  <a:latin typeface="Droid Sans"/>
                </a:rPr>
                <a:t>ML</a:t>
              </a:r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CAA7DF07-C5EB-FBD5-3705-750EB129A389}"/>
                </a:ext>
              </a:extLst>
            </p:cNvPr>
            <p:cNvSpPr txBox="1"/>
            <p:nvPr/>
          </p:nvSpPr>
          <p:spPr>
            <a:xfrm>
              <a:off x="8112087" y="1254572"/>
              <a:ext cx="1588468" cy="8884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dirty="0">
                  <a:solidFill>
                    <a:prstClr val="black"/>
                  </a:solidFill>
                  <a:latin typeface="Droid Sans"/>
                </a:rPr>
                <a:t>HPC</a:t>
              </a:r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96A16D31-5CA3-B381-5896-6AB6DA316C49}"/>
                </a:ext>
              </a:extLst>
            </p:cNvPr>
            <p:cNvSpPr txBox="1"/>
            <p:nvPr/>
          </p:nvSpPr>
          <p:spPr>
            <a:xfrm>
              <a:off x="4331816" y="1473662"/>
              <a:ext cx="559350" cy="817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prstClr val="black"/>
                  </a:solidFill>
                  <a:latin typeface="Droid Sans"/>
                </a:rPr>
                <a:t>+</a:t>
              </a:r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D7C98799-A1DD-76D4-CB11-F21F21D6D8AC}"/>
                </a:ext>
              </a:extLst>
            </p:cNvPr>
            <p:cNvSpPr txBox="1"/>
            <p:nvPr/>
          </p:nvSpPr>
          <p:spPr>
            <a:xfrm>
              <a:off x="7074812" y="1473662"/>
              <a:ext cx="559350" cy="817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prstClr val="black"/>
                  </a:solidFill>
                  <a:latin typeface="Droid Sans"/>
                </a:rPr>
                <a:t>+</a:t>
              </a:r>
            </a:p>
          </p:txBody>
        </p:sp>
        <p:sp>
          <p:nvSpPr>
            <p:cNvPr id="50" name="Can 8">
              <a:extLst>
                <a:ext uri="{FF2B5EF4-FFF2-40B4-BE49-F238E27FC236}">
                  <a16:creationId xmlns:a16="http://schemas.microsoft.com/office/drawing/2014/main" id="{1091B910-6179-4E1B-7146-BAEFF2F0F2D3}"/>
                </a:ext>
              </a:extLst>
            </p:cNvPr>
            <p:cNvSpPr/>
            <p:nvPr/>
          </p:nvSpPr>
          <p:spPr>
            <a:xfrm>
              <a:off x="2766172" y="5543056"/>
              <a:ext cx="601476" cy="583611"/>
            </a:xfrm>
            <a:prstGeom prst="can">
              <a:avLst/>
            </a:prstGeom>
            <a:solidFill>
              <a:srgbClr val="F70146"/>
            </a:solidFill>
            <a:ln w="12700" cap="flat" cmpd="sng" algn="ctr">
              <a:solidFill>
                <a:srgbClr val="F7014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 Sans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51" name="Rectangle 9">
              <a:extLst>
                <a:ext uri="{FF2B5EF4-FFF2-40B4-BE49-F238E27FC236}">
                  <a16:creationId xmlns:a16="http://schemas.microsoft.com/office/drawing/2014/main" id="{FE75B53E-D863-DD99-E3E5-6A5113C65D6C}"/>
                </a:ext>
              </a:extLst>
            </p:cNvPr>
            <p:cNvSpPr/>
            <p:nvPr/>
          </p:nvSpPr>
          <p:spPr>
            <a:xfrm>
              <a:off x="2436200" y="4218866"/>
              <a:ext cx="1261423" cy="681276"/>
            </a:xfrm>
            <a:prstGeom prst="rect">
              <a:avLst/>
            </a:prstGeom>
            <a:solidFill>
              <a:srgbClr val="7889F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 Sans"/>
                  <a:ea typeface="+mn-ea"/>
                  <a:cs typeface="+mn-cs"/>
                </a:rPr>
                <a:t>Small-Scale Simulation </a:t>
              </a: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 Sans"/>
                  <a:ea typeface="+mn-ea"/>
                  <a:cs typeface="+mn-cs"/>
                </a:rPr>
                <a:t>w/ diff. </a:t>
              </a:r>
              <a:r>
                <a:rPr kumimoji="0" lang="en-US" sz="11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 Sans"/>
                  <a:ea typeface="+mn-ea"/>
                  <a:cs typeface="+mn-cs"/>
                </a:rPr>
                <a:t>params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endParaRPr>
            </a:p>
          </p:txBody>
        </p:sp>
        <p:cxnSp>
          <p:nvCxnSpPr>
            <p:cNvPr id="52" name="Straight Arrow Connector 10">
              <a:extLst>
                <a:ext uri="{FF2B5EF4-FFF2-40B4-BE49-F238E27FC236}">
                  <a16:creationId xmlns:a16="http://schemas.microsoft.com/office/drawing/2014/main" id="{C9B5A853-27F2-6F37-0ED0-6A4682B671E7}"/>
                </a:ext>
              </a:extLst>
            </p:cNvPr>
            <p:cNvCxnSpPr>
              <a:stCxn id="51" idx="2"/>
              <a:endCxn id="50" idx="1"/>
            </p:cNvCxnSpPr>
            <p:nvPr/>
          </p:nvCxnSpPr>
          <p:spPr>
            <a:xfrm flipH="1">
              <a:off x="3066910" y="4900142"/>
              <a:ext cx="2" cy="642914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tailEnd type="triangle" w="med" len="lg"/>
            </a:ln>
            <a:effectLst/>
          </p:spPr>
        </p:cxnSp>
        <p:sp>
          <p:nvSpPr>
            <p:cNvPr id="53" name="Can 12">
              <a:extLst>
                <a:ext uri="{FF2B5EF4-FFF2-40B4-BE49-F238E27FC236}">
                  <a16:creationId xmlns:a16="http://schemas.microsoft.com/office/drawing/2014/main" id="{E8FF5396-7197-1F28-4DD5-879057F22FCE}"/>
                </a:ext>
              </a:extLst>
            </p:cNvPr>
            <p:cNvSpPr/>
            <p:nvPr/>
          </p:nvSpPr>
          <p:spPr>
            <a:xfrm>
              <a:off x="4252258" y="5520048"/>
              <a:ext cx="628845" cy="629628"/>
            </a:xfrm>
            <a:prstGeom prst="can">
              <a:avLst/>
            </a:prstGeom>
            <a:solidFill>
              <a:srgbClr val="F70146"/>
            </a:solidFill>
            <a:ln w="12700" cap="flat" cmpd="sng" algn="ctr">
              <a:solidFill>
                <a:srgbClr val="F7014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 Sans"/>
                  <a:ea typeface="+mn-ea"/>
                  <a:cs typeface="+mn-cs"/>
                </a:rPr>
                <a:t>D’</a:t>
              </a:r>
            </a:p>
          </p:txBody>
        </p:sp>
        <p:sp>
          <p:nvSpPr>
            <p:cNvPr id="54" name="Rectangle 13">
              <a:extLst>
                <a:ext uri="{FF2B5EF4-FFF2-40B4-BE49-F238E27FC236}">
                  <a16:creationId xmlns:a16="http://schemas.microsoft.com/office/drawing/2014/main" id="{3226D2DC-2393-5191-01D5-49513E6915E2}"/>
                </a:ext>
              </a:extLst>
            </p:cNvPr>
            <p:cNvSpPr/>
            <p:nvPr/>
          </p:nvSpPr>
          <p:spPr>
            <a:xfrm>
              <a:off x="3935970" y="4217617"/>
              <a:ext cx="1261423" cy="681276"/>
            </a:xfrm>
            <a:prstGeom prst="rect">
              <a:avLst/>
            </a:prstGeom>
            <a:solidFill>
              <a:srgbClr val="7889F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 Sans"/>
                  <a:ea typeface="+mn-ea"/>
                  <a:cs typeface="+mn-cs"/>
                </a:rPr>
                <a:t>Featurization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 Sans"/>
                  <a:ea typeface="+mn-ea"/>
                  <a:cs typeface="+mn-cs"/>
                </a:rPr>
                <a:t> and Random Reshuffling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endParaRPr>
            </a:p>
          </p:txBody>
        </p:sp>
        <p:sp>
          <p:nvSpPr>
            <p:cNvPr id="55" name="Rectangle 14">
              <a:extLst>
                <a:ext uri="{FF2B5EF4-FFF2-40B4-BE49-F238E27FC236}">
                  <a16:creationId xmlns:a16="http://schemas.microsoft.com/office/drawing/2014/main" id="{01FA1832-BE08-A2AA-C579-8AE5687EFB6F}"/>
                </a:ext>
              </a:extLst>
            </p:cNvPr>
            <p:cNvSpPr/>
            <p:nvPr/>
          </p:nvSpPr>
          <p:spPr>
            <a:xfrm>
              <a:off x="5412161" y="4213696"/>
              <a:ext cx="1042498" cy="681276"/>
            </a:xfrm>
            <a:prstGeom prst="rect">
              <a:avLst/>
            </a:prstGeom>
            <a:solidFill>
              <a:srgbClr val="7889F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 Sans"/>
                  <a:ea typeface="+mn-ea"/>
                  <a:cs typeface="+mn-cs"/>
                </a:rPr>
                <a:t>ML Model Training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endParaRPr>
            </a:p>
          </p:txBody>
        </p:sp>
        <p:sp>
          <p:nvSpPr>
            <p:cNvPr id="56" name="Rectangle 15">
              <a:extLst>
                <a:ext uri="{FF2B5EF4-FFF2-40B4-BE49-F238E27FC236}">
                  <a16:creationId xmlns:a16="http://schemas.microsoft.com/office/drawing/2014/main" id="{06080F59-2638-2678-B998-FE33B6CF57C3}"/>
                </a:ext>
              </a:extLst>
            </p:cNvPr>
            <p:cNvSpPr/>
            <p:nvPr/>
          </p:nvSpPr>
          <p:spPr>
            <a:xfrm>
              <a:off x="6640789" y="4441514"/>
              <a:ext cx="310685" cy="225642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F7014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 Sans"/>
                  <a:ea typeface="+mn-ea"/>
                  <a:cs typeface="+mn-cs"/>
                </a:rPr>
                <a:t>M</a:t>
              </a:r>
            </a:p>
          </p:txBody>
        </p:sp>
        <p:sp>
          <p:nvSpPr>
            <p:cNvPr id="57" name="Rectangle 16">
              <a:extLst>
                <a:ext uri="{FF2B5EF4-FFF2-40B4-BE49-F238E27FC236}">
                  <a16:creationId xmlns:a16="http://schemas.microsoft.com/office/drawing/2014/main" id="{75EE974C-AB29-D11C-F0B7-1521F9F2A780}"/>
                </a:ext>
              </a:extLst>
            </p:cNvPr>
            <p:cNvSpPr/>
            <p:nvPr/>
          </p:nvSpPr>
          <p:spPr>
            <a:xfrm>
              <a:off x="7144578" y="4213696"/>
              <a:ext cx="1261423" cy="681276"/>
            </a:xfrm>
            <a:prstGeom prst="rect">
              <a:avLst/>
            </a:prstGeom>
            <a:solidFill>
              <a:srgbClr val="7889F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 Sans"/>
                  <a:ea typeface="+mn-ea"/>
                  <a:cs typeface="+mn-cs"/>
                </a:rPr>
                <a:t>ML-assisted </a:t>
              </a:r>
              <a:b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 Sans"/>
                  <a:ea typeface="+mn-ea"/>
                  <a:cs typeface="+mn-cs"/>
                </a:rPr>
              </a:b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 Sans"/>
                  <a:ea typeface="+mn-ea"/>
                  <a:cs typeface="+mn-cs"/>
                </a:rPr>
                <a:t>Full-Scale Simulation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endParaRPr>
            </a:p>
          </p:txBody>
        </p:sp>
        <p:sp>
          <p:nvSpPr>
            <p:cNvPr id="58" name="Can 17">
              <a:extLst>
                <a:ext uri="{FF2B5EF4-FFF2-40B4-BE49-F238E27FC236}">
                  <a16:creationId xmlns:a16="http://schemas.microsoft.com/office/drawing/2014/main" id="{EDB31439-B519-8F2D-873E-7FBF2C3BEA15}"/>
                </a:ext>
              </a:extLst>
            </p:cNvPr>
            <p:cNvSpPr/>
            <p:nvPr/>
          </p:nvSpPr>
          <p:spPr>
            <a:xfrm>
              <a:off x="7997583" y="5319534"/>
              <a:ext cx="1090120" cy="1030655"/>
            </a:xfrm>
            <a:prstGeom prst="can">
              <a:avLst/>
            </a:prstGeom>
            <a:solidFill>
              <a:srgbClr val="F70146"/>
            </a:solidFill>
            <a:ln w="12700" cap="flat" cmpd="sng" algn="ctr">
              <a:solidFill>
                <a:srgbClr val="F7014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 Sans"/>
                  <a:ea typeface="+mn-ea"/>
                  <a:cs typeface="+mn-cs"/>
                </a:rPr>
                <a:t>D’’</a:t>
              </a:r>
            </a:p>
          </p:txBody>
        </p:sp>
        <p:sp>
          <p:nvSpPr>
            <p:cNvPr id="59" name="Rectangle 20">
              <a:extLst>
                <a:ext uri="{FF2B5EF4-FFF2-40B4-BE49-F238E27FC236}">
                  <a16:creationId xmlns:a16="http://schemas.microsoft.com/office/drawing/2014/main" id="{A854C34B-5847-CC22-EA8A-11B995E747AC}"/>
                </a:ext>
              </a:extLst>
            </p:cNvPr>
            <p:cNvSpPr/>
            <p:nvPr/>
          </p:nvSpPr>
          <p:spPr>
            <a:xfrm>
              <a:off x="8644347" y="4213696"/>
              <a:ext cx="1261423" cy="681276"/>
            </a:xfrm>
            <a:prstGeom prst="rect">
              <a:avLst/>
            </a:prstGeom>
            <a:solidFill>
              <a:srgbClr val="7889F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 Sans"/>
                  <a:ea typeface="+mn-ea"/>
                  <a:cs typeface="+mn-cs"/>
                </a:rPr>
                <a:t>Data-Analysis Pipeline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endParaRPr>
            </a:p>
          </p:txBody>
        </p:sp>
        <p:cxnSp>
          <p:nvCxnSpPr>
            <p:cNvPr id="60" name="Straight Arrow Connector 21">
              <a:extLst>
                <a:ext uri="{FF2B5EF4-FFF2-40B4-BE49-F238E27FC236}">
                  <a16:creationId xmlns:a16="http://schemas.microsoft.com/office/drawing/2014/main" id="{2EA9450D-CEAC-EE5A-D80E-C7D4D25D0F2F}"/>
                </a:ext>
              </a:extLst>
            </p:cNvPr>
            <p:cNvCxnSpPr>
              <a:stCxn id="54" idx="2"/>
              <a:endCxn id="53" idx="1"/>
            </p:cNvCxnSpPr>
            <p:nvPr/>
          </p:nvCxnSpPr>
          <p:spPr>
            <a:xfrm flipH="1">
              <a:off x="4566681" y="4898894"/>
              <a:ext cx="1" cy="62115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tailEnd type="triangle" w="med" len="lg"/>
            </a:ln>
            <a:effectLst/>
          </p:spPr>
        </p:cxnSp>
        <p:sp>
          <p:nvSpPr>
            <p:cNvPr id="61" name="Rectangle 22">
              <a:extLst>
                <a:ext uri="{FF2B5EF4-FFF2-40B4-BE49-F238E27FC236}">
                  <a16:creationId xmlns:a16="http://schemas.microsoft.com/office/drawing/2014/main" id="{837B729B-8FFC-47A7-B33C-41FEA044A737}"/>
                </a:ext>
              </a:extLst>
            </p:cNvPr>
            <p:cNvSpPr/>
            <p:nvPr/>
          </p:nvSpPr>
          <p:spPr>
            <a:xfrm>
              <a:off x="9758589" y="5337757"/>
              <a:ext cx="147181" cy="106671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F7014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endParaRPr>
            </a:p>
          </p:txBody>
        </p:sp>
        <p:cxnSp>
          <p:nvCxnSpPr>
            <p:cNvPr id="62" name="Straight Arrow Connector 24">
              <a:extLst>
                <a:ext uri="{FF2B5EF4-FFF2-40B4-BE49-F238E27FC236}">
                  <a16:creationId xmlns:a16="http://schemas.microsoft.com/office/drawing/2014/main" id="{4E354C2E-1D87-10B7-1207-8D4920E2B035}"/>
                </a:ext>
              </a:extLst>
            </p:cNvPr>
            <p:cNvCxnSpPr>
              <a:stCxn id="51" idx="3"/>
              <a:endCxn id="54" idx="1"/>
            </p:cNvCxnSpPr>
            <p:nvPr/>
          </p:nvCxnSpPr>
          <p:spPr>
            <a:xfrm flipV="1">
              <a:off x="3697623" y="4558256"/>
              <a:ext cx="238347" cy="1249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63" name="Straight Arrow Connector 25">
              <a:extLst>
                <a:ext uri="{FF2B5EF4-FFF2-40B4-BE49-F238E27FC236}">
                  <a16:creationId xmlns:a16="http://schemas.microsoft.com/office/drawing/2014/main" id="{0DCE9E5F-9518-2793-BD2D-3A4A8D2DF07B}"/>
                </a:ext>
              </a:extLst>
            </p:cNvPr>
            <p:cNvCxnSpPr>
              <a:stCxn id="54" idx="3"/>
              <a:endCxn id="55" idx="1"/>
            </p:cNvCxnSpPr>
            <p:nvPr/>
          </p:nvCxnSpPr>
          <p:spPr>
            <a:xfrm flipV="1">
              <a:off x="5197393" y="4554334"/>
              <a:ext cx="214767" cy="3921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64" name="Straight Arrow Connector 26">
              <a:extLst>
                <a:ext uri="{FF2B5EF4-FFF2-40B4-BE49-F238E27FC236}">
                  <a16:creationId xmlns:a16="http://schemas.microsoft.com/office/drawing/2014/main" id="{3083FF96-39F5-3FB4-B584-0D029850F47D}"/>
                </a:ext>
              </a:extLst>
            </p:cNvPr>
            <p:cNvCxnSpPr>
              <a:stCxn id="55" idx="3"/>
              <a:endCxn id="56" idx="1"/>
            </p:cNvCxnSpPr>
            <p:nvPr/>
          </p:nvCxnSpPr>
          <p:spPr>
            <a:xfrm>
              <a:off x="6454659" y="4554334"/>
              <a:ext cx="186131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65" name="Straight Arrow Connector 27">
              <a:extLst>
                <a:ext uri="{FF2B5EF4-FFF2-40B4-BE49-F238E27FC236}">
                  <a16:creationId xmlns:a16="http://schemas.microsoft.com/office/drawing/2014/main" id="{92D0C443-4472-97B2-2CC2-A8051E932CCC}"/>
                </a:ext>
              </a:extLst>
            </p:cNvPr>
            <p:cNvCxnSpPr>
              <a:stCxn id="56" idx="3"/>
              <a:endCxn id="57" idx="1"/>
            </p:cNvCxnSpPr>
            <p:nvPr/>
          </p:nvCxnSpPr>
          <p:spPr>
            <a:xfrm>
              <a:off x="6951474" y="4554334"/>
              <a:ext cx="193104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66" name="Straight Arrow Connector 28">
              <a:extLst>
                <a:ext uri="{FF2B5EF4-FFF2-40B4-BE49-F238E27FC236}">
                  <a16:creationId xmlns:a16="http://schemas.microsoft.com/office/drawing/2014/main" id="{FA636FC8-AC9C-DFA4-0750-46871D75BC89}"/>
                </a:ext>
              </a:extLst>
            </p:cNvPr>
            <p:cNvCxnSpPr>
              <a:stCxn id="57" idx="3"/>
              <a:endCxn id="59" idx="1"/>
            </p:cNvCxnSpPr>
            <p:nvPr/>
          </p:nvCxnSpPr>
          <p:spPr>
            <a:xfrm>
              <a:off x="8406001" y="4554334"/>
              <a:ext cx="238346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67" name="Straight Arrow Connector 29">
              <a:extLst>
                <a:ext uri="{FF2B5EF4-FFF2-40B4-BE49-F238E27FC236}">
                  <a16:creationId xmlns:a16="http://schemas.microsoft.com/office/drawing/2014/main" id="{E40093B9-9C59-741F-65FC-AC68F84CDED9}"/>
                </a:ext>
              </a:extLst>
            </p:cNvPr>
            <p:cNvCxnSpPr>
              <a:stCxn id="50" idx="1"/>
            </p:cNvCxnSpPr>
            <p:nvPr/>
          </p:nvCxnSpPr>
          <p:spPr>
            <a:xfrm flipV="1">
              <a:off x="3066910" y="4894972"/>
              <a:ext cx="1185348" cy="648084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tailEnd type="triangle" w="med" len="lg"/>
            </a:ln>
            <a:effectLst/>
          </p:spPr>
        </p:cxnSp>
        <p:cxnSp>
          <p:nvCxnSpPr>
            <p:cNvPr id="68" name="Straight Arrow Connector 30">
              <a:extLst>
                <a:ext uri="{FF2B5EF4-FFF2-40B4-BE49-F238E27FC236}">
                  <a16:creationId xmlns:a16="http://schemas.microsoft.com/office/drawing/2014/main" id="{2B551559-F5EF-602D-9C98-9B1BEBFCD33D}"/>
                </a:ext>
              </a:extLst>
            </p:cNvPr>
            <p:cNvCxnSpPr>
              <a:stCxn id="53" idx="1"/>
            </p:cNvCxnSpPr>
            <p:nvPr/>
          </p:nvCxnSpPr>
          <p:spPr>
            <a:xfrm flipV="1">
              <a:off x="4566681" y="4894972"/>
              <a:ext cx="1066594" cy="625076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tailEnd type="triangle" w="med" len="lg"/>
            </a:ln>
            <a:effectLst/>
          </p:spPr>
        </p:cxnSp>
        <p:cxnSp>
          <p:nvCxnSpPr>
            <p:cNvPr id="69" name="Straight Arrow Connector 31">
              <a:extLst>
                <a:ext uri="{FF2B5EF4-FFF2-40B4-BE49-F238E27FC236}">
                  <a16:creationId xmlns:a16="http://schemas.microsoft.com/office/drawing/2014/main" id="{33DC3B8D-5E92-7009-9EED-026B69CF974E}"/>
                </a:ext>
              </a:extLst>
            </p:cNvPr>
            <p:cNvCxnSpPr>
              <a:stCxn id="57" idx="2"/>
              <a:endCxn id="58" idx="1"/>
            </p:cNvCxnSpPr>
            <p:nvPr/>
          </p:nvCxnSpPr>
          <p:spPr>
            <a:xfrm>
              <a:off x="7775290" y="4894972"/>
              <a:ext cx="767354" cy="424562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tailEnd type="triangle" w="med" len="lg"/>
            </a:ln>
            <a:effectLst/>
          </p:spPr>
        </p:cxnSp>
        <p:cxnSp>
          <p:nvCxnSpPr>
            <p:cNvPr id="70" name="Straight Arrow Connector 32">
              <a:extLst>
                <a:ext uri="{FF2B5EF4-FFF2-40B4-BE49-F238E27FC236}">
                  <a16:creationId xmlns:a16="http://schemas.microsoft.com/office/drawing/2014/main" id="{D44F7AA8-FF9C-7E9E-3BC9-3C2A73A73EBF}"/>
                </a:ext>
              </a:extLst>
            </p:cNvPr>
            <p:cNvCxnSpPr>
              <a:stCxn id="58" idx="1"/>
              <a:endCxn id="59" idx="2"/>
            </p:cNvCxnSpPr>
            <p:nvPr/>
          </p:nvCxnSpPr>
          <p:spPr>
            <a:xfrm flipV="1">
              <a:off x="8542644" y="4894972"/>
              <a:ext cx="732415" cy="424562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tailEnd type="triangle" w="med" len="lg"/>
            </a:ln>
            <a:effectLst/>
          </p:spPr>
        </p:cxnSp>
        <p:cxnSp>
          <p:nvCxnSpPr>
            <p:cNvPr id="71" name="Straight Arrow Connector 33">
              <a:extLst>
                <a:ext uri="{FF2B5EF4-FFF2-40B4-BE49-F238E27FC236}">
                  <a16:creationId xmlns:a16="http://schemas.microsoft.com/office/drawing/2014/main" id="{A6E6C565-123B-E220-70CC-F2ADC5C66DED}"/>
                </a:ext>
              </a:extLst>
            </p:cNvPr>
            <p:cNvCxnSpPr>
              <a:stCxn id="59" idx="2"/>
              <a:endCxn id="61" idx="0"/>
            </p:cNvCxnSpPr>
            <p:nvPr/>
          </p:nvCxnSpPr>
          <p:spPr>
            <a:xfrm>
              <a:off x="9275059" y="4894972"/>
              <a:ext cx="557121" cy="44278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tailEnd type="triangle" w="med" len="lg"/>
            </a:ln>
            <a:effectLst/>
          </p:spPr>
        </p:cxn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4ECECF8D-682E-546D-27C7-2C1D958A9C0E}"/>
                </a:ext>
              </a:extLst>
            </p:cNvPr>
            <p:cNvSpPr txBox="1"/>
            <p:nvPr/>
          </p:nvSpPr>
          <p:spPr>
            <a:xfrm>
              <a:off x="8369096" y="3826537"/>
              <a:ext cx="1723584" cy="3198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prstClr val="black"/>
                  </a:solidFill>
                  <a:latin typeface="Droid Sans"/>
                </a:rPr>
                <a:t>Query processing</a:t>
              </a:r>
            </a:p>
          </p:txBody>
        </p:sp>
        <p:sp>
          <p:nvSpPr>
            <p:cNvPr id="73" name="Textfeld 72">
              <a:extLst>
                <a:ext uri="{FF2B5EF4-FFF2-40B4-BE49-F238E27FC236}">
                  <a16:creationId xmlns:a16="http://schemas.microsoft.com/office/drawing/2014/main" id="{3F2089C9-B880-6250-D081-8D9271C4D06E}"/>
                </a:ext>
              </a:extLst>
            </p:cNvPr>
            <p:cNvSpPr txBox="1"/>
            <p:nvPr/>
          </p:nvSpPr>
          <p:spPr>
            <a:xfrm>
              <a:off x="4346247" y="3641493"/>
              <a:ext cx="1869807" cy="533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prstClr val="black"/>
                  </a:solidFill>
                  <a:latin typeface="Droid Sans"/>
                </a:rPr>
                <a:t>Data preprocessing</a:t>
              </a:r>
              <a:br>
                <a:rPr lang="en-US" sz="1200" b="1" dirty="0">
                  <a:solidFill>
                    <a:prstClr val="black"/>
                  </a:solidFill>
                  <a:latin typeface="Droid Sans"/>
                </a:rPr>
              </a:br>
              <a:r>
                <a:rPr lang="en-US" sz="1200" b="1" dirty="0">
                  <a:solidFill>
                    <a:prstClr val="black"/>
                  </a:solidFill>
                  <a:latin typeface="Droid Sans"/>
                </a:rPr>
                <a:t>and cleaning</a:t>
              </a:r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74C5248D-C2DE-C91C-1DE3-4C18866ABCDC}"/>
                </a:ext>
              </a:extLst>
            </p:cNvPr>
            <p:cNvSpPr txBox="1"/>
            <p:nvPr/>
          </p:nvSpPr>
          <p:spPr>
            <a:xfrm>
              <a:off x="2101466" y="3618116"/>
              <a:ext cx="1930889" cy="533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prstClr val="black"/>
                  </a:solidFill>
                  <a:latin typeface="Droid Sans"/>
                </a:rPr>
                <a:t>HPC, custom codes,</a:t>
              </a:r>
              <a:br>
                <a:rPr lang="en-US" sz="1200" b="1" dirty="0">
                  <a:solidFill>
                    <a:prstClr val="black"/>
                  </a:solidFill>
                  <a:latin typeface="Droid Sans"/>
                </a:rPr>
              </a:br>
              <a:r>
                <a:rPr lang="en-US" sz="1200" b="1" dirty="0">
                  <a:solidFill>
                    <a:prstClr val="black"/>
                  </a:solidFill>
                  <a:latin typeface="Droid Sans"/>
                </a:rPr>
                <a:t>and simulations</a:t>
              </a:r>
            </a:p>
          </p:txBody>
        </p:sp>
        <p:sp>
          <p:nvSpPr>
            <p:cNvPr id="75" name="Textfeld 74">
              <a:extLst>
                <a:ext uri="{FF2B5EF4-FFF2-40B4-BE49-F238E27FC236}">
                  <a16:creationId xmlns:a16="http://schemas.microsoft.com/office/drawing/2014/main" id="{2D2AAAF7-6856-521B-97B8-BF0564967824}"/>
                </a:ext>
              </a:extLst>
            </p:cNvPr>
            <p:cNvSpPr txBox="1"/>
            <p:nvPr/>
          </p:nvSpPr>
          <p:spPr>
            <a:xfrm>
              <a:off x="5909889" y="5076999"/>
              <a:ext cx="1747646" cy="533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prstClr val="black"/>
                  </a:solidFill>
                  <a:latin typeface="Droid Sans"/>
                </a:rPr>
                <a:t>ML model training</a:t>
              </a:r>
              <a:br>
                <a:rPr lang="en-US" sz="1200" b="1" dirty="0">
                  <a:solidFill>
                    <a:prstClr val="black"/>
                  </a:solidFill>
                  <a:latin typeface="Droid Sans"/>
                </a:rPr>
              </a:br>
              <a:r>
                <a:rPr lang="en-US" sz="1200" b="1" dirty="0">
                  <a:solidFill>
                    <a:prstClr val="black"/>
                  </a:solidFill>
                  <a:latin typeface="Droid Sans"/>
                </a:rPr>
                <a:t>and scoring</a:t>
              </a:r>
            </a:p>
          </p:txBody>
        </p:sp>
        <p:sp>
          <p:nvSpPr>
            <p:cNvPr id="76" name="Textfeld 75">
              <a:extLst>
                <a:ext uri="{FF2B5EF4-FFF2-40B4-BE49-F238E27FC236}">
                  <a16:creationId xmlns:a16="http://schemas.microsoft.com/office/drawing/2014/main" id="{8783F585-7117-DB96-3966-255E963B6F62}"/>
                </a:ext>
              </a:extLst>
            </p:cNvPr>
            <p:cNvSpPr txBox="1"/>
            <p:nvPr/>
          </p:nvSpPr>
          <p:spPr>
            <a:xfrm>
              <a:off x="2946302" y="6235859"/>
              <a:ext cx="1782814" cy="3198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prstClr val="black"/>
                  </a:solidFill>
                  <a:latin typeface="Droid Sans"/>
                </a:rPr>
                <a:t>Open data formats</a:t>
              </a:r>
            </a:p>
          </p:txBody>
        </p: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683157E5-A5FC-AD16-D157-1576ABB5FFB8}"/>
                </a:ext>
              </a:extLst>
            </p:cNvPr>
            <p:cNvSpPr txBox="1"/>
            <p:nvPr/>
          </p:nvSpPr>
          <p:spPr>
            <a:xfrm>
              <a:off x="4105140" y="3059357"/>
              <a:ext cx="3981718" cy="390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889FB"/>
                  </a:solidFill>
                  <a:latin typeface="Droid Sans"/>
                </a:rPr>
                <a:t>Example: ML-assisted Simulation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41892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7863C3-87D0-7CAE-48C2-4FDC713895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55B95DE-A5C8-6A3C-6DA3-509034AB068C}"/>
              </a:ext>
            </a:extLst>
          </p:cNvPr>
          <p:cNvSpPr txBox="1">
            <a:spLocks/>
          </p:cNvSpPr>
          <p:nvPr/>
        </p:nvSpPr>
        <p:spPr>
          <a:xfrm>
            <a:off x="619165" y="928976"/>
            <a:ext cx="4632038" cy="4940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roid Sans"/>
                <a:ea typeface="+mn-ea"/>
                <a:cs typeface="+mn-cs"/>
              </a:rPr>
              <a:t>Deployment Challenges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Droid Sans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Droid Sans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Droid Sans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Droid Sans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Droid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roid Sans"/>
                <a:ea typeface="+mn-ea"/>
                <a:cs typeface="+mn-cs"/>
              </a:rPr>
              <a:t>Hardware Challenges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roid Sans"/>
                <a:ea typeface="+mn-ea"/>
                <a:cs typeface="+mn-cs"/>
              </a:rPr>
              <a:t>DM+ML+HPC share compilation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roid Sans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roid Sans"/>
                <a:ea typeface="+mn-ea"/>
                <a:cs typeface="+mn-cs"/>
              </a:rPr>
              <a:t>and runtime techniques /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roid Sans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roid Sans"/>
                <a:ea typeface="+mn-ea"/>
                <a:cs typeface="+mn-cs"/>
              </a:rPr>
              <a:t>converging cluster hardware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889FB"/>
                </a:solidFill>
                <a:effectLst/>
                <a:uLnTx/>
                <a:uFillTx/>
                <a:latin typeface="Droid Sans"/>
                <a:ea typeface="+mn-ea"/>
                <a:cs typeface="+mn-cs"/>
              </a:rPr>
              <a:t>End of Dennard scaling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889FB"/>
              </a:solidFill>
              <a:effectLst/>
              <a:uLnTx/>
              <a:uFillTx/>
              <a:latin typeface="Droid Sans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889FB"/>
                </a:solidFill>
                <a:effectLst/>
                <a:uLnTx/>
                <a:uFillTx/>
                <a:latin typeface="Droid Sans"/>
                <a:ea typeface="+mn-ea"/>
                <a:cs typeface="+mn-cs"/>
              </a:rPr>
              <a:t>End of Moore’s law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889FB"/>
                </a:solidFill>
                <a:effectLst/>
                <a:uLnTx/>
                <a:uFillTx/>
                <a:latin typeface="Droid Sans"/>
                <a:ea typeface="+mn-ea"/>
                <a:cs typeface="+mn-cs"/>
              </a:rPr>
              <a:t>Amdahl’s law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889FB"/>
              </a:solidFill>
              <a:effectLst/>
              <a:uLnTx/>
              <a:uFillTx/>
              <a:latin typeface="Droid Sans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7BE32D-AF44-2723-EF7C-19DFA88C5748}"/>
              </a:ext>
            </a:extLst>
          </p:cNvPr>
          <p:cNvSpPr/>
          <p:nvPr/>
        </p:nvSpPr>
        <p:spPr>
          <a:xfrm>
            <a:off x="5298951" y="3261683"/>
            <a:ext cx="23342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Data Representations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AE227A-7C44-3195-7D32-C48CBFF45BB9}"/>
              </a:ext>
            </a:extLst>
          </p:cNvPr>
          <p:cNvSpPr txBox="1"/>
          <p:nvPr/>
        </p:nvSpPr>
        <p:spPr>
          <a:xfrm>
            <a:off x="5366869" y="5112299"/>
            <a:ext cx="2198451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b="1" dirty="0">
                <a:solidFill>
                  <a:srgbClr val="7889FB"/>
                </a:solidFill>
                <a:latin typeface="Droid Sans"/>
                <a:cs typeface="Calibri" panose="020F0502020204030204" pitchFamily="34" charset="0"/>
              </a:rPr>
              <a:t>Sparsity Exploitation</a:t>
            </a:r>
            <a:r>
              <a:rPr lang="en-US" sz="16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 from Algorithms to HW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900868-1CCC-33EB-E15F-97BECBB0D6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5" t="9698" r="6904" b="11693"/>
          <a:stretch/>
        </p:blipFill>
        <p:spPr>
          <a:xfrm>
            <a:off x="6082942" y="3959804"/>
            <a:ext cx="813223" cy="75356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F20C3D9-1E2C-82AC-5EB5-58AE3E609F0D}"/>
              </a:ext>
            </a:extLst>
          </p:cNvPr>
          <p:cNvGrpSpPr>
            <a:grpSpLocks noChangeAspect="1"/>
          </p:cNvGrpSpPr>
          <p:nvPr/>
        </p:nvGrpSpPr>
        <p:grpSpPr>
          <a:xfrm>
            <a:off x="5459616" y="3720784"/>
            <a:ext cx="496527" cy="480535"/>
            <a:chOff x="6358929" y="3848272"/>
            <a:chExt cx="2418304" cy="2340419"/>
          </a:xfrm>
        </p:grpSpPr>
        <p:grpSp>
          <p:nvGrpSpPr>
            <p:cNvPr id="9" name="Group 13">
              <a:extLst>
                <a:ext uri="{FF2B5EF4-FFF2-40B4-BE49-F238E27FC236}">
                  <a16:creationId xmlns:a16="http://schemas.microsoft.com/office/drawing/2014/main" id="{A92EF2C3-A800-1E7B-D9AD-C62D30BBB199}"/>
                </a:ext>
              </a:extLst>
            </p:cNvPr>
            <p:cNvGrpSpPr/>
            <p:nvPr/>
          </p:nvGrpSpPr>
          <p:grpSpPr>
            <a:xfrm>
              <a:off x="6857057" y="3848272"/>
              <a:ext cx="1920176" cy="1860868"/>
              <a:chOff x="5257697" y="1796729"/>
              <a:chExt cx="1920176" cy="1860868"/>
            </a:xfrm>
          </p:grpSpPr>
          <p:grpSp>
            <p:nvGrpSpPr>
              <p:cNvPr id="36" name="Group 40">
                <a:extLst>
                  <a:ext uri="{FF2B5EF4-FFF2-40B4-BE49-F238E27FC236}">
                    <a16:creationId xmlns:a16="http://schemas.microsoft.com/office/drawing/2014/main" id="{7FB0A434-6F3C-4C58-2755-555BDB6C0ADD}"/>
                  </a:ext>
                </a:extLst>
              </p:cNvPr>
              <p:cNvGrpSpPr/>
              <p:nvPr/>
            </p:nvGrpSpPr>
            <p:grpSpPr>
              <a:xfrm>
                <a:off x="5266067" y="2960861"/>
                <a:ext cx="1911806" cy="696736"/>
                <a:chOff x="5266067" y="2167044"/>
                <a:chExt cx="1911806" cy="696736"/>
              </a:xfrm>
            </p:grpSpPr>
            <p:sp>
              <p:nvSpPr>
                <p:cNvPr id="45" name="Cube 49">
                  <a:extLst>
                    <a:ext uri="{FF2B5EF4-FFF2-40B4-BE49-F238E27FC236}">
                      <a16:creationId xmlns:a16="http://schemas.microsoft.com/office/drawing/2014/main" id="{FA99FE89-1D89-F0A3-3642-21FD559B6D8F}"/>
                    </a:ext>
                  </a:extLst>
                </p:cNvPr>
                <p:cNvSpPr/>
                <p:nvPr/>
              </p:nvSpPr>
              <p:spPr>
                <a:xfrm>
                  <a:off x="5266067" y="2167044"/>
                  <a:ext cx="702654" cy="696736"/>
                </a:xfrm>
                <a:prstGeom prst="cube">
                  <a:avLst/>
                </a:prstGeom>
                <a:solidFill>
                  <a:srgbClr val="F70146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6" name="Cube 50">
                  <a:extLst>
                    <a:ext uri="{FF2B5EF4-FFF2-40B4-BE49-F238E27FC236}">
                      <a16:creationId xmlns:a16="http://schemas.microsoft.com/office/drawing/2014/main" id="{2E97483C-02C6-69A5-5C98-21C05E0C5F32}"/>
                    </a:ext>
                  </a:extLst>
                </p:cNvPr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solidFill>
                  <a:srgbClr val="F70146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Cube 51">
                  <a:extLst>
                    <a:ext uri="{FF2B5EF4-FFF2-40B4-BE49-F238E27FC236}">
                      <a16:creationId xmlns:a16="http://schemas.microsoft.com/office/drawing/2014/main" id="{3FEB6782-8EB0-F9F3-89A5-DF560691A75F}"/>
                    </a:ext>
                  </a:extLst>
                </p:cNvPr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solidFill>
                  <a:srgbClr val="F70146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7" name="Group 41">
                <a:extLst>
                  <a:ext uri="{FF2B5EF4-FFF2-40B4-BE49-F238E27FC236}">
                    <a16:creationId xmlns:a16="http://schemas.microsoft.com/office/drawing/2014/main" id="{EAFFDD93-34AC-2F71-A286-A639B8FDBA45}"/>
                  </a:ext>
                </a:extLst>
              </p:cNvPr>
              <p:cNvGrpSpPr/>
              <p:nvPr/>
            </p:nvGrpSpPr>
            <p:grpSpPr>
              <a:xfrm>
                <a:off x="5257697" y="2379734"/>
                <a:ext cx="1911806" cy="696736"/>
                <a:chOff x="5266067" y="2167044"/>
                <a:chExt cx="1911806" cy="696736"/>
              </a:xfrm>
            </p:grpSpPr>
            <p:sp>
              <p:nvSpPr>
                <p:cNvPr id="42" name="Cube 46">
                  <a:extLst>
                    <a:ext uri="{FF2B5EF4-FFF2-40B4-BE49-F238E27FC236}">
                      <a16:creationId xmlns:a16="http://schemas.microsoft.com/office/drawing/2014/main" id="{C83F7EBD-987C-A854-F339-1CE6D405AB85}"/>
                    </a:ext>
                  </a:extLst>
                </p:cNvPr>
                <p:cNvSpPr/>
                <p:nvPr/>
              </p:nvSpPr>
              <p:spPr>
                <a:xfrm>
                  <a:off x="5266067" y="2167044"/>
                  <a:ext cx="702654" cy="696736"/>
                </a:xfrm>
                <a:prstGeom prst="cube">
                  <a:avLst/>
                </a:prstGeom>
                <a:solidFill>
                  <a:srgbClr val="F70146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3" name="Cube 47">
                  <a:extLst>
                    <a:ext uri="{FF2B5EF4-FFF2-40B4-BE49-F238E27FC236}">
                      <a16:creationId xmlns:a16="http://schemas.microsoft.com/office/drawing/2014/main" id="{A735D5D2-341C-6A1B-C4A5-C87DB6A2F270}"/>
                    </a:ext>
                  </a:extLst>
                </p:cNvPr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solidFill>
                  <a:srgbClr val="F70146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4" name="Cube 48">
                  <a:extLst>
                    <a:ext uri="{FF2B5EF4-FFF2-40B4-BE49-F238E27FC236}">
                      <a16:creationId xmlns:a16="http://schemas.microsoft.com/office/drawing/2014/main" id="{78D11884-736D-75DA-7AF1-60C78306D1B4}"/>
                    </a:ext>
                  </a:extLst>
                </p:cNvPr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solidFill>
                  <a:srgbClr val="F70146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up 42">
                <a:extLst>
                  <a:ext uri="{FF2B5EF4-FFF2-40B4-BE49-F238E27FC236}">
                    <a16:creationId xmlns:a16="http://schemas.microsoft.com/office/drawing/2014/main" id="{5DB249C2-F959-D55B-513C-3C3D7C8E4858}"/>
                  </a:ext>
                </a:extLst>
              </p:cNvPr>
              <p:cNvGrpSpPr/>
              <p:nvPr/>
            </p:nvGrpSpPr>
            <p:grpSpPr>
              <a:xfrm>
                <a:off x="5258424" y="1796729"/>
                <a:ext cx="1911806" cy="696736"/>
                <a:chOff x="5266067" y="2167044"/>
                <a:chExt cx="1911806" cy="696736"/>
              </a:xfrm>
            </p:grpSpPr>
            <p:sp>
              <p:nvSpPr>
                <p:cNvPr id="39" name="Cube 43">
                  <a:extLst>
                    <a:ext uri="{FF2B5EF4-FFF2-40B4-BE49-F238E27FC236}">
                      <a16:creationId xmlns:a16="http://schemas.microsoft.com/office/drawing/2014/main" id="{719A55D0-AEF5-3C31-0866-E7D08FC5954B}"/>
                    </a:ext>
                  </a:extLst>
                </p:cNvPr>
                <p:cNvSpPr/>
                <p:nvPr/>
              </p:nvSpPr>
              <p:spPr>
                <a:xfrm>
                  <a:off x="5266067" y="2167044"/>
                  <a:ext cx="702654" cy="696736"/>
                </a:xfrm>
                <a:prstGeom prst="cube">
                  <a:avLst/>
                </a:prstGeom>
                <a:solidFill>
                  <a:srgbClr val="F70146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" name="Cube 44">
                  <a:extLst>
                    <a:ext uri="{FF2B5EF4-FFF2-40B4-BE49-F238E27FC236}">
                      <a16:creationId xmlns:a16="http://schemas.microsoft.com/office/drawing/2014/main" id="{254C6A73-11C2-53E2-15A4-E5EF954DD772}"/>
                    </a:ext>
                  </a:extLst>
                </p:cNvPr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solidFill>
                  <a:srgbClr val="F70146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1" name="Cube 45">
                  <a:extLst>
                    <a:ext uri="{FF2B5EF4-FFF2-40B4-BE49-F238E27FC236}">
                      <a16:creationId xmlns:a16="http://schemas.microsoft.com/office/drawing/2014/main" id="{2EEB6BBA-E13F-E6A7-E562-32A324C9B8BE}"/>
                    </a:ext>
                  </a:extLst>
                </p:cNvPr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solidFill>
                  <a:srgbClr val="F70146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0" name="Group 14">
              <a:extLst>
                <a:ext uri="{FF2B5EF4-FFF2-40B4-BE49-F238E27FC236}">
                  <a16:creationId xmlns:a16="http://schemas.microsoft.com/office/drawing/2014/main" id="{3741884A-25DB-FE68-8644-ED5287F3119E}"/>
                </a:ext>
              </a:extLst>
            </p:cNvPr>
            <p:cNvGrpSpPr/>
            <p:nvPr/>
          </p:nvGrpSpPr>
          <p:grpSpPr>
            <a:xfrm>
              <a:off x="6607993" y="4081970"/>
              <a:ext cx="1920176" cy="1860868"/>
              <a:chOff x="5257697" y="1796729"/>
              <a:chExt cx="1920176" cy="1860868"/>
            </a:xfrm>
          </p:grpSpPr>
          <p:grpSp>
            <p:nvGrpSpPr>
              <p:cNvPr id="24" name="Group 28">
                <a:extLst>
                  <a:ext uri="{FF2B5EF4-FFF2-40B4-BE49-F238E27FC236}">
                    <a16:creationId xmlns:a16="http://schemas.microsoft.com/office/drawing/2014/main" id="{4C8C4DB8-A79B-344D-33AC-2CAF179BBADB}"/>
                  </a:ext>
                </a:extLst>
              </p:cNvPr>
              <p:cNvGrpSpPr/>
              <p:nvPr/>
            </p:nvGrpSpPr>
            <p:grpSpPr>
              <a:xfrm>
                <a:off x="5266067" y="2960861"/>
                <a:ext cx="1911806" cy="696736"/>
                <a:chOff x="5266067" y="2167044"/>
                <a:chExt cx="1911806" cy="696736"/>
              </a:xfrm>
            </p:grpSpPr>
            <p:sp>
              <p:nvSpPr>
                <p:cNvPr id="33" name="Cube 37">
                  <a:extLst>
                    <a:ext uri="{FF2B5EF4-FFF2-40B4-BE49-F238E27FC236}">
                      <a16:creationId xmlns:a16="http://schemas.microsoft.com/office/drawing/2014/main" id="{9848DB81-95B6-97F5-CE77-3D9A65584E16}"/>
                    </a:ext>
                  </a:extLst>
                </p:cNvPr>
                <p:cNvSpPr/>
                <p:nvPr/>
              </p:nvSpPr>
              <p:spPr>
                <a:xfrm>
                  <a:off x="5266067" y="2167044"/>
                  <a:ext cx="702654" cy="696736"/>
                </a:xfrm>
                <a:prstGeom prst="cube">
                  <a:avLst/>
                </a:prstGeom>
                <a:solidFill>
                  <a:srgbClr val="F70146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" name="Cube 38">
                  <a:extLst>
                    <a:ext uri="{FF2B5EF4-FFF2-40B4-BE49-F238E27FC236}">
                      <a16:creationId xmlns:a16="http://schemas.microsoft.com/office/drawing/2014/main" id="{E0F68AE3-8477-1C9E-E035-462D86967DEE}"/>
                    </a:ext>
                  </a:extLst>
                </p:cNvPr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solidFill>
                  <a:srgbClr val="F70146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" name="Cube 39">
                  <a:extLst>
                    <a:ext uri="{FF2B5EF4-FFF2-40B4-BE49-F238E27FC236}">
                      <a16:creationId xmlns:a16="http://schemas.microsoft.com/office/drawing/2014/main" id="{27A40083-3C47-326E-E76B-FC753CA5C047}"/>
                    </a:ext>
                  </a:extLst>
                </p:cNvPr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solidFill>
                  <a:srgbClr val="F70146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5" name="Group 29">
                <a:extLst>
                  <a:ext uri="{FF2B5EF4-FFF2-40B4-BE49-F238E27FC236}">
                    <a16:creationId xmlns:a16="http://schemas.microsoft.com/office/drawing/2014/main" id="{3C3FD469-C7DF-2A76-25EB-DAC49826D1A7}"/>
                  </a:ext>
                </a:extLst>
              </p:cNvPr>
              <p:cNvGrpSpPr/>
              <p:nvPr/>
            </p:nvGrpSpPr>
            <p:grpSpPr>
              <a:xfrm>
                <a:off x="5257697" y="2379734"/>
                <a:ext cx="1911806" cy="696736"/>
                <a:chOff x="5266067" y="2167044"/>
                <a:chExt cx="1911806" cy="696736"/>
              </a:xfrm>
            </p:grpSpPr>
            <p:sp>
              <p:nvSpPr>
                <p:cNvPr id="30" name="Cube 34">
                  <a:extLst>
                    <a:ext uri="{FF2B5EF4-FFF2-40B4-BE49-F238E27FC236}">
                      <a16:creationId xmlns:a16="http://schemas.microsoft.com/office/drawing/2014/main" id="{4C30A1FC-A9DD-6400-B252-89EFD21963A9}"/>
                    </a:ext>
                  </a:extLst>
                </p:cNvPr>
                <p:cNvSpPr/>
                <p:nvPr/>
              </p:nvSpPr>
              <p:spPr>
                <a:xfrm>
                  <a:off x="5266067" y="2167044"/>
                  <a:ext cx="702654" cy="696736"/>
                </a:xfrm>
                <a:prstGeom prst="cube">
                  <a:avLst/>
                </a:prstGeom>
                <a:solidFill>
                  <a:srgbClr val="F70146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" name="Cube 35">
                  <a:extLst>
                    <a:ext uri="{FF2B5EF4-FFF2-40B4-BE49-F238E27FC236}">
                      <a16:creationId xmlns:a16="http://schemas.microsoft.com/office/drawing/2014/main" id="{08C49CE1-C3E6-C978-FAB6-50BE8A847B8D}"/>
                    </a:ext>
                  </a:extLst>
                </p:cNvPr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solidFill>
                  <a:srgbClr val="F70146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" name="Cube 36">
                  <a:extLst>
                    <a:ext uri="{FF2B5EF4-FFF2-40B4-BE49-F238E27FC236}">
                      <a16:creationId xmlns:a16="http://schemas.microsoft.com/office/drawing/2014/main" id="{DB7B0C51-3543-8B8E-AC97-689430E55B47}"/>
                    </a:ext>
                  </a:extLst>
                </p:cNvPr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solidFill>
                  <a:srgbClr val="7889FB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6" name="Group 30">
                <a:extLst>
                  <a:ext uri="{FF2B5EF4-FFF2-40B4-BE49-F238E27FC236}">
                    <a16:creationId xmlns:a16="http://schemas.microsoft.com/office/drawing/2014/main" id="{28B2F016-023D-C758-FC49-FE2E5576453B}"/>
                  </a:ext>
                </a:extLst>
              </p:cNvPr>
              <p:cNvGrpSpPr/>
              <p:nvPr/>
            </p:nvGrpSpPr>
            <p:grpSpPr>
              <a:xfrm>
                <a:off x="5258424" y="1796729"/>
                <a:ext cx="1911806" cy="696736"/>
                <a:chOff x="5266067" y="2167044"/>
                <a:chExt cx="1911806" cy="696736"/>
              </a:xfrm>
            </p:grpSpPr>
            <p:sp>
              <p:nvSpPr>
                <p:cNvPr id="27" name="Cube 31">
                  <a:extLst>
                    <a:ext uri="{FF2B5EF4-FFF2-40B4-BE49-F238E27FC236}">
                      <a16:creationId xmlns:a16="http://schemas.microsoft.com/office/drawing/2014/main" id="{2F5D2AA2-5AAF-3DD8-645F-2162EF485180}"/>
                    </a:ext>
                  </a:extLst>
                </p:cNvPr>
                <p:cNvSpPr/>
                <p:nvPr/>
              </p:nvSpPr>
              <p:spPr>
                <a:xfrm>
                  <a:off x="5266067" y="2167044"/>
                  <a:ext cx="702654" cy="696736"/>
                </a:xfrm>
                <a:prstGeom prst="cube">
                  <a:avLst/>
                </a:prstGeom>
                <a:solidFill>
                  <a:srgbClr val="F70146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" name="Cube 32">
                  <a:extLst>
                    <a:ext uri="{FF2B5EF4-FFF2-40B4-BE49-F238E27FC236}">
                      <a16:creationId xmlns:a16="http://schemas.microsoft.com/office/drawing/2014/main" id="{6A4569CF-E4E6-7895-973C-E55CABF96DAE}"/>
                    </a:ext>
                  </a:extLst>
                </p:cNvPr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solidFill>
                  <a:srgbClr val="7889FB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" name="Cube 33">
                  <a:extLst>
                    <a:ext uri="{FF2B5EF4-FFF2-40B4-BE49-F238E27FC236}">
                      <a16:creationId xmlns:a16="http://schemas.microsoft.com/office/drawing/2014/main" id="{3C3BB935-190E-A543-C094-0AAE9AC5D532}"/>
                    </a:ext>
                  </a:extLst>
                </p:cNvPr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solidFill>
                  <a:srgbClr val="7889FB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1" name="Group 15">
              <a:extLst>
                <a:ext uri="{FF2B5EF4-FFF2-40B4-BE49-F238E27FC236}">
                  <a16:creationId xmlns:a16="http://schemas.microsoft.com/office/drawing/2014/main" id="{A4CE55CF-9066-98A4-7006-39C5418CEAFE}"/>
                </a:ext>
              </a:extLst>
            </p:cNvPr>
            <p:cNvGrpSpPr/>
            <p:nvPr/>
          </p:nvGrpSpPr>
          <p:grpSpPr>
            <a:xfrm>
              <a:off x="6358929" y="4327823"/>
              <a:ext cx="1920176" cy="1860868"/>
              <a:chOff x="5257697" y="1796729"/>
              <a:chExt cx="1920176" cy="1860868"/>
            </a:xfrm>
            <a:solidFill>
              <a:srgbClr val="F70146"/>
            </a:solidFill>
          </p:grpSpPr>
          <p:grpSp>
            <p:nvGrpSpPr>
              <p:cNvPr id="12" name="Group 16">
                <a:extLst>
                  <a:ext uri="{FF2B5EF4-FFF2-40B4-BE49-F238E27FC236}">
                    <a16:creationId xmlns:a16="http://schemas.microsoft.com/office/drawing/2014/main" id="{FFA47EF7-2C4C-A0ED-E182-CDB718796D80}"/>
                  </a:ext>
                </a:extLst>
              </p:cNvPr>
              <p:cNvGrpSpPr/>
              <p:nvPr/>
            </p:nvGrpSpPr>
            <p:grpSpPr>
              <a:xfrm>
                <a:off x="5266067" y="2960861"/>
                <a:ext cx="1911806" cy="696736"/>
                <a:chOff x="5266067" y="2167044"/>
                <a:chExt cx="1911806" cy="696736"/>
              </a:xfrm>
              <a:grpFill/>
            </p:grpSpPr>
            <p:sp>
              <p:nvSpPr>
                <p:cNvPr id="21" name="Cube 25">
                  <a:extLst>
                    <a:ext uri="{FF2B5EF4-FFF2-40B4-BE49-F238E27FC236}">
                      <a16:creationId xmlns:a16="http://schemas.microsoft.com/office/drawing/2014/main" id="{055896B4-C1E3-6ED4-1116-C19BC8D59BAF}"/>
                    </a:ext>
                  </a:extLst>
                </p:cNvPr>
                <p:cNvSpPr/>
                <p:nvPr/>
              </p:nvSpPr>
              <p:spPr>
                <a:xfrm>
                  <a:off x="5266067" y="2167044"/>
                  <a:ext cx="702654" cy="696736"/>
                </a:xfrm>
                <a:prstGeom prst="cube">
                  <a:avLst/>
                </a:prstGeom>
                <a:grp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" name="Cube 26">
                  <a:extLst>
                    <a:ext uri="{FF2B5EF4-FFF2-40B4-BE49-F238E27FC236}">
                      <a16:creationId xmlns:a16="http://schemas.microsoft.com/office/drawing/2014/main" id="{CAECC908-E029-2D41-D9B5-35941C8CBC99}"/>
                    </a:ext>
                  </a:extLst>
                </p:cNvPr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grp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" name="Cube 27">
                  <a:extLst>
                    <a:ext uri="{FF2B5EF4-FFF2-40B4-BE49-F238E27FC236}">
                      <a16:creationId xmlns:a16="http://schemas.microsoft.com/office/drawing/2014/main" id="{5765E225-222A-B567-33C1-0F31A7E49F11}"/>
                    </a:ext>
                  </a:extLst>
                </p:cNvPr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grp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3" name="Group 17">
                <a:extLst>
                  <a:ext uri="{FF2B5EF4-FFF2-40B4-BE49-F238E27FC236}">
                    <a16:creationId xmlns:a16="http://schemas.microsoft.com/office/drawing/2014/main" id="{F906A4A4-8296-4104-6655-22BFE9C2BA98}"/>
                  </a:ext>
                </a:extLst>
              </p:cNvPr>
              <p:cNvGrpSpPr/>
              <p:nvPr/>
            </p:nvGrpSpPr>
            <p:grpSpPr>
              <a:xfrm>
                <a:off x="5257697" y="2379734"/>
                <a:ext cx="1911806" cy="696736"/>
                <a:chOff x="5266067" y="2167044"/>
                <a:chExt cx="1911806" cy="696736"/>
              </a:xfrm>
              <a:grpFill/>
            </p:grpSpPr>
            <p:sp>
              <p:nvSpPr>
                <p:cNvPr id="18" name="Cube 22">
                  <a:extLst>
                    <a:ext uri="{FF2B5EF4-FFF2-40B4-BE49-F238E27FC236}">
                      <a16:creationId xmlns:a16="http://schemas.microsoft.com/office/drawing/2014/main" id="{CCF15CCD-E8B8-5CFC-D776-6E876DC79001}"/>
                    </a:ext>
                  </a:extLst>
                </p:cNvPr>
                <p:cNvSpPr/>
                <p:nvPr/>
              </p:nvSpPr>
              <p:spPr>
                <a:xfrm>
                  <a:off x="5266067" y="2167044"/>
                  <a:ext cx="702654" cy="696736"/>
                </a:xfrm>
                <a:prstGeom prst="cube">
                  <a:avLst/>
                </a:prstGeom>
                <a:grp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" name="Cube 23">
                  <a:extLst>
                    <a:ext uri="{FF2B5EF4-FFF2-40B4-BE49-F238E27FC236}">
                      <a16:creationId xmlns:a16="http://schemas.microsoft.com/office/drawing/2014/main" id="{C4F0C977-0940-F9E9-1089-F07C8A97BBDA}"/>
                    </a:ext>
                  </a:extLst>
                </p:cNvPr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solidFill>
                  <a:srgbClr val="7889FB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" name="Cube 24">
                  <a:extLst>
                    <a:ext uri="{FF2B5EF4-FFF2-40B4-BE49-F238E27FC236}">
                      <a16:creationId xmlns:a16="http://schemas.microsoft.com/office/drawing/2014/main" id="{E3A41A4C-205B-5EC6-4A7A-D1F8763E475A}"/>
                    </a:ext>
                  </a:extLst>
                </p:cNvPr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solidFill>
                  <a:srgbClr val="7889FB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4" name="Group 18">
                <a:extLst>
                  <a:ext uri="{FF2B5EF4-FFF2-40B4-BE49-F238E27FC236}">
                    <a16:creationId xmlns:a16="http://schemas.microsoft.com/office/drawing/2014/main" id="{FDDEAEFF-ADBA-A015-361D-DC5795BFC4BC}"/>
                  </a:ext>
                </a:extLst>
              </p:cNvPr>
              <p:cNvGrpSpPr/>
              <p:nvPr/>
            </p:nvGrpSpPr>
            <p:grpSpPr>
              <a:xfrm>
                <a:off x="5258424" y="1796729"/>
                <a:ext cx="1911806" cy="696736"/>
                <a:chOff x="5266067" y="2167044"/>
                <a:chExt cx="1911806" cy="696736"/>
              </a:xfrm>
              <a:grpFill/>
            </p:grpSpPr>
            <p:sp>
              <p:nvSpPr>
                <p:cNvPr id="15" name="Cube 19">
                  <a:extLst>
                    <a:ext uri="{FF2B5EF4-FFF2-40B4-BE49-F238E27FC236}">
                      <a16:creationId xmlns:a16="http://schemas.microsoft.com/office/drawing/2014/main" id="{E6A7EF8B-82A7-7016-42A0-D96D6B70412E}"/>
                    </a:ext>
                  </a:extLst>
                </p:cNvPr>
                <p:cNvSpPr/>
                <p:nvPr/>
              </p:nvSpPr>
              <p:spPr>
                <a:xfrm>
                  <a:off x="5266067" y="2167044"/>
                  <a:ext cx="702654" cy="696736"/>
                </a:xfrm>
                <a:prstGeom prst="cube">
                  <a:avLst/>
                </a:prstGeom>
                <a:grp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" name="Cube 20">
                  <a:extLst>
                    <a:ext uri="{FF2B5EF4-FFF2-40B4-BE49-F238E27FC236}">
                      <a16:creationId xmlns:a16="http://schemas.microsoft.com/office/drawing/2014/main" id="{55E50098-75ED-1CCD-0A9C-DF0EBF14D77D}"/>
                    </a:ext>
                  </a:extLst>
                </p:cNvPr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solidFill>
                  <a:srgbClr val="7889FB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" name="Cube 21">
                  <a:extLst>
                    <a:ext uri="{FF2B5EF4-FFF2-40B4-BE49-F238E27FC236}">
                      <a16:creationId xmlns:a16="http://schemas.microsoft.com/office/drawing/2014/main" id="{F00155A0-D2DD-8446-0CB4-352B0322907C}"/>
                    </a:ext>
                  </a:extLst>
                </p:cNvPr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solidFill>
                  <a:srgbClr val="7889FB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</p:grpSp>
        </p:grpSp>
      </p:grpSp>
      <p:pic>
        <p:nvPicPr>
          <p:cNvPr id="48" name="Picture 8">
            <a:extLst>
              <a:ext uri="{FF2B5EF4-FFF2-40B4-BE49-F238E27FC236}">
                <a16:creationId xmlns:a16="http://schemas.microsoft.com/office/drawing/2014/main" id="{828DE3E5-B039-5E2B-5466-407E19C57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613" y="3688013"/>
            <a:ext cx="496962" cy="667561"/>
          </a:xfrm>
          <a:prstGeom prst="rect">
            <a:avLst/>
          </a:prstGeom>
        </p:spPr>
      </p:pic>
      <p:sp>
        <p:nvSpPr>
          <p:cNvPr id="49" name="TextBox 9">
            <a:extLst>
              <a:ext uri="{FF2B5EF4-FFF2-40B4-BE49-F238E27FC236}">
                <a16:creationId xmlns:a16="http://schemas.microsoft.com/office/drawing/2014/main" id="{E1BD6C5B-0846-004F-7C4A-9F81ADEDDDE2}"/>
              </a:ext>
            </a:extLst>
          </p:cNvPr>
          <p:cNvSpPr txBox="1"/>
          <p:nvPr/>
        </p:nvSpPr>
        <p:spPr>
          <a:xfrm>
            <a:off x="5394623" y="4299871"/>
            <a:ext cx="579562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dense</a:t>
            </a:r>
          </a:p>
        </p:txBody>
      </p:sp>
      <p:sp>
        <p:nvSpPr>
          <p:cNvPr id="50" name="TextBox 10">
            <a:extLst>
              <a:ext uri="{FF2B5EF4-FFF2-40B4-BE49-F238E27FC236}">
                <a16:creationId xmlns:a16="http://schemas.microsoft.com/office/drawing/2014/main" id="{81F62FF8-BD25-10BC-79C5-060C0D3AA695}"/>
              </a:ext>
            </a:extLst>
          </p:cNvPr>
          <p:cNvSpPr txBox="1"/>
          <p:nvPr/>
        </p:nvSpPr>
        <p:spPr>
          <a:xfrm>
            <a:off x="6145918" y="3644872"/>
            <a:ext cx="579562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graph</a:t>
            </a:r>
          </a:p>
        </p:txBody>
      </p:sp>
      <p:sp>
        <p:nvSpPr>
          <p:cNvPr id="51" name="TextBox 11">
            <a:extLst>
              <a:ext uri="{FF2B5EF4-FFF2-40B4-BE49-F238E27FC236}">
                <a16:creationId xmlns:a16="http://schemas.microsoft.com/office/drawing/2014/main" id="{F5F42B3B-B074-86A4-2BCE-76C88E0900D9}"/>
              </a:ext>
            </a:extLst>
          </p:cNvPr>
          <p:cNvSpPr txBox="1"/>
          <p:nvPr/>
        </p:nvSpPr>
        <p:spPr>
          <a:xfrm>
            <a:off x="6839946" y="4283657"/>
            <a:ext cx="817621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sparse</a:t>
            </a:r>
          </a:p>
        </p:txBody>
      </p:sp>
      <p:sp>
        <p:nvSpPr>
          <p:cNvPr id="52" name="TextBox 12">
            <a:extLst>
              <a:ext uri="{FF2B5EF4-FFF2-40B4-BE49-F238E27FC236}">
                <a16:creationId xmlns:a16="http://schemas.microsoft.com/office/drawing/2014/main" id="{A5411FAD-1E54-757E-34D7-A0F86BC727BD}"/>
              </a:ext>
            </a:extLst>
          </p:cNvPr>
          <p:cNvSpPr txBox="1"/>
          <p:nvPr/>
        </p:nvSpPr>
        <p:spPr>
          <a:xfrm>
            <a:off x="5850843" y="4643581"/>
            <a:ext cx="1187432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compressed</a:t>
            </a:r>
          </a:p>
        </p:txBody>
      </p:sp>
      <p:sp>
        <p:nvSpPr>
          <p:cNvPr id="53" name="Rectangle 55">
            <a:extLst>
              <a:ext uri="{FF2B5EF4-FFF2-40B4-BE49-F238E27FC236}">
                <a16:creationId xmlns:a16="http://schemas.microsoft.com/office/drawing/2014/main" id="{B0A5A7DE-F857-3097-0248-77FC256CBE0E}"/>
              </a:ext>
            </a:extLst>
          </p:cNvPr>
          <p:cNvSpPr/>
          <p:nvPr/>
        </p:nvSpPr>
        <p:spPr>
          <a:xfrm>
            <a:off x="7823916" y="3261684"/>
            <a:ext cx="17556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Data Placement</a:t>
            </a:r>
          </a:p>
        </p:txBody>
      </p:sp>
      <p:pic>
        <p:nvPicPr>
          <p:cNvPr id="54" name="Picture 56">
            <a:extLst>
              <a:ext uri="{FF2B5EF4-FFF2-40B4-BE49-F238E27FC236}">
                <a16:creationId xmlns:a16="http://schemas.microsoft.com/office/drawing/2014/main" id="{796872AC-08A0-2FEC-867A-35668ABD4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4485" y="5146882"/>
            <a:ext cx="960257" cy="471045"/>
          </a:xfrm>
          <a:prstGeom prst="rect">
            <a:avLst/>
          </a:prstGeom>
        </p:spPr>
      </p:pic>
      <p:pic>
        <p:nvPicPr>
          <p:cNvPr id="55" name="Picture 57">
            <a:extLst>
              <a:ext uri="{FF2B5EF4-FFF2-40B4-BE49-F238E27FC236}">
                <a16:creationId xmlns:a16="http://schemas.microsoft.com/office/drawing/2014/main" id="{40574B77-F17D-E337-885F-EB438E143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7932" y="4450775"/>
            <a:ext cx="1032611" cy="641017"/>
          </a:xfrm>
          <a:prstGeom prst="rect">
            <a:avLst/>
          </a:prstGeom>
        </p:spPr>
      </p:pic>
      <p:pic>
        <p:nvPicPr>
          <p:cNvPr id="56" name="Picture 58">
            <a:extLst>
              <a:ext uri="{FF2B5EF4-FFF2-40B4-BE49-F238E27FC236}">
                <a16:creationId xmlns:a16="http://schemas.microsoft.com/office/drawing/2014/main" id="{A6DF8A47-100A-C67D-CEBE-2C56E22DD1E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968" y="4102858"/>
            <a:ext cx="370590" cy="495343"/>
          </a:xfrm>
          <a:prstGeom prst="rect">
            <a:avLst/>
          </a:prstGeom>
        </p:spPr>
      </p:pic>
      <p:pic>
        <p:nvPicPr>
          <p:cNvPr id="57" name="Picture 59">
            <a:extLst>
              <a:ext uri="{FF2B5EF4-FFF2-40B4-BE49-F238E27FC236}">
                <a16:creationId xmlns:a16="http://schemas.microsoft.com/office/drawing/2014/main" id="{C42D3E51-1750-3DF0-2288-C6D19CF7D21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274" y="4187164"/>
            <a:ext cx="370590" cy="495343"/>
          </a:xfrm>
          <a:prstGeom prst="rect">
            <a:avLst/>
          </a:prstGeom>
        </p:spPr>
      </p:pic>
      <p:sp>
        <p:nvSpPr>
          <p:cNvPr id="58" name="TextBox 60">
            <a:extLst>
              <a:ext uri="{FF2B5EF4-FFF2-40B4-BE49-F238E27FC236}">
                <a16:creationId xmlns:a16="http://schemas.microsoft.com/office/drawing/2014/main" id="{43D388D1-6F4D-630F-5108-DD198A0074C7}"/>
              </a:ext>
            </a:extLst>
          </p:cNvPr>
          <p:cNvSpPr txBox="1"/>
          <p:nvPr/>
        </p:nvSpPr>
        <p:spPr>
          <a:xfrm>
            <a:off x="7729235" y="3634264"/>
            <a:ext cx="195426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Local vs </a:t>
            </a:r>
            <a:r>
              <a:rPr lang="en-US" sz="1600" b="1" dirty="0">
                <a:solidFill>
                  <a:srgbClr val="7889FB"/>
                </a:solidFill>
                <a:latin typeface="Droid Sans"/>
                <a:cs typeface="Calibri" panose="020F0502020204030204" pitchFamily="34" charset="0"/>
              </a:rPr>
              <a:t>distributed</a:t>
            </a:r>
          </a:p>
        </p:txBody>
      </p:sp>
      <p:sp>
        <p:nvSpPr>
          <p:cNvPr id="59" name="TextBox 61">
            <a:extLst>
              <a:ext uri="{FF2B5EF4-FFF2-40B4-BE49-F238E27FC236}">
                <a16:creationId xmlns:a16="http://schemas.microsoft.com/office/drawing/2014/main" id="{22C1E88E-C7A4-8ACB-137C-5BEAB7D356CF}"/>
              </a:ext>
            </a:extLst>
          </p:cNvPr>
          <p:cNvSpPr txBox="1"/>
          <p:nvPr/>
        </p:nvSpPr>
        <p:spPr>
          <a:xfrm>
            <a:off x="8034688" y="3951641"/>
            <a:ext cx="1292452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CPUs/</a:t>
            </a:r>
            <a:br>
              <a:rPr lang="en-US" sz="16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</a:br>
            <a:r>
              <a:rPr lang="en-US" sz="16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NUMA</a:t>
            </a:r>
          </a:p>
        </p:txBody>
      </p:sp>
      <p:sp>
        <p:nvSpPr>
          <p:cNvPr id="60" name="TextBox 62">
            <a:extLst>
              <a:ext uri="{FF2B5EF4-FFF2-40B4-BE49-F238E27FC236}">
                <a16:creationId xmlns:a16="http://schemas.microsoft.com/office/drawing/2014/main" id="{32980974-AEA7-585D-AD56-A868392564D6}"/>
              </a:ext>
            </a:extLst>
          </p:cNvPr>
          <p:cNvSpPr txBox="1"/>
          <p:nvPr/>
        </p:nvSpPr>
        <p:spPr>
          <a:xfrm>
            <a:off x="8041459" y="4716884"/>
            <a:ext cx="864147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GPUs</a:t>
            </a:r>
          </a:p>
        </p:txBody>
      </p:sp>
      <p:sp>
        <p:nvSpPr>
          <p:cNvPr id="61" name="TextBox 63">
            <a:extLst>
              <a:ext uri="{FF2B5EF4-FFF2-40B4-BE49-F238E27FC236}">
                <a16:creationId xmlns:a16="http://schemas.microsoft.com/office/drawing/2014/main" id="{CE9340D2-9477-72F7-EE72-F1A4843C43E1}"/>
              </a:ext>
            </a:extLst>
          </p:cNvPr>
          <p:cNvSpPr txBox="1"/>
          <p:nvPr/>
        </p:nvSpPr>
        <p:spPr>
          <a:xfrm>
            <a:off x="8824316" y="5078948"/>
            <a:ext cx="864147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FPGAs/</a:t>
            </a:r>
            <a:br>
              <a:rPr lang="en-US" sz="16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</a:br>
            <a:r>
              <a:rPr lang="en-US" sz="16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ASICs</a:t>
            </a:r>
          </a:p>
        </p:txBody>
      </p:sp>
      <p:pic>
        <p:nvPicPr>
          <p:cNvPr id="62" name="Picture 54">
            <a:extLst>
              <a:ext uri="{FF2B5EF4-FFF2-40B4-BE49-F238E27FC236}">
                <a16:creationId xmlns:a16="http://schemas.microsoft.com/office/drawing/2014/main" id="{81EED5C1-4B73-B239-1759-60B7D6DD8E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1655" y="5424614"/>
            <a:ext cx="361816" cy="372459"/>
          </a:xfrm>
          <a:prstGeom prst="rect">
            <a:avLst/>
          </a:prstGeom>
        </p:spPr>
      </p:pic>
      <p:sp>
        <p:nvSpPr>
          <p:cNvPr id="63" name="Rectangle 67">
            <a:extLst>
              <a:ext uri="{FF2B5EF4-FFF2-40B4-BE49-F238E27FC236}">
                <a16:creationId xmlns:a16="http://schemas.microsoft.com/office/drawing/2014/main" id="{13E042AF-6F04-985D-E94B-A60FA48E62AE}"/>
              </a:ext>
            </a:extLst>
          </p:cNvPr>
          <p:cNvSpPr/>
          <p:nvPr/>
        </p:nvSpPr>
        <p:spPr>
          <a:xfrm>
            <a:off x="9766678" y="3260751"/>
            <a:ext cx="20136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Data (Value) Types</a:t>
            </a:r>
          </a:p>
        </p:txBody>
      </p:sp>
      <p:pic>
        <p:nvPicPr>
          <p:cNvPr id="64" name="Picture 68">
            <a:extLst>
              <a:ext uri="{FF2B5EF4-FFF2-40B4-BE49-F238E27FC236}">
                <a16:creationId xmlns:a16="http://schemas.microsoft.com/office/drawing/2014/main" id="{49EB0527-7D2E-693C-B07F-BDB17453A5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7042" y="4575170"/>
            <a:ext cx="1584411" cy="1144084"/>
          </a:xfrm>
          <a:prstGeom prst="rect">
            <a:avLst/>
          </a:prstGeom>
        </p:spPr>
      </p:pic>
      <p:sp>
        <p:nvSpPr>
          <p:cNvPr id="65" name="TextBox 69">
            <a:extLst>
              <a:ext uri="{FF2B5EF4-FFF2-40B4-BE49-F238E27FC236}">
                <a16:creationId xmlns:a16="http://schemas.microsoft.com/office/drawing/2014/main" id="{9E278312-450A-BCE1-263D-A18468743920}"/>
              </a:ext>
            </a:extLst>
          </p:cNvPr>
          <p:cNvSpPr txBox="1"/>
          <p:nvPr/>
        </p:nvSpPr>
        <p:spPr>
          <a:xfrm>
            <a:off x="9765098" y="3637105"/>
            <a:ext cx="2007114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FP32, FP64, INT8,</a:t>
            </a:r>
          </a:p>
          <a:p>
            <a:pPr algn="ctr"/>
            <a:r>
              <a:rPr lang="en-US" sz="16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INT32, INT64, UINT8, BF16, TF32, </a:t>
            </a:r>
            <a:r>
              <a:rPr lang="en-US" sz="1600" dirty="0" err="1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FlexPoint</a:t>
            </a:r>
            <a:r>
              <a:rPr lang="en-US" sz="16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66" name="TextBox 66">
            <a:extLst>
              <a:ext uri="{FF2B5EF4-FFF2-40B4-BE49-F238E27FC236}">
                <a16:creationId xmlns:a16="http://schemas.microsoft.com/office/drawing/2014/main" id="{6E4B1A94-3C00-94B9-71B0-12AB174F98F4}"/>
              </a:ext>
            </a:extLst>
          </p:cNvPr>
          <p:cNvSpPr txBox="1"/>
          <p:nvPr/>
        </p:nvSpPr>
        <p:spPr>
          <a:xfrm>
            <a:off x="11126666" y="5320019"/>
            <a:ext cx="642635" cy="4770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ts val="1480"/>
              </a:lnSpc>
            </a:pPr>
            <a:r>
              <a:rPr lang="en-US" sz="12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[NVIDIA </a:t>
            </a:r>
            <a:br>
              <a:rPr lang="en-US" sz="12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</a:br>
            <a:r>
              <a:rPr lang="en-US" sz="12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A100]</a:t>
            </a:r>
          </a:p>
        </p:txBody>
      </p:sp>
      <p:sp>
        <p:nvSpPr>
          <p:cNvPr id="67" name="Rectangle 70">
            <a:extLst>
              <a:ext uri="{FF2B5EF4-FFF2-40B4-BE49-F238E27FC236}">
                <a16:creationId xmlns:a16="http://schemas.microsoft.com/office/drawing/2014/main" id="{138D2903-E0A7-E1E2-B322-E05D3907CA5C}"/>
              </a:ext>
            </a:extLst>
          </p:cNvPr>
          <p:cNvSpPr/>
          <p:nvPr/>
        </p:nvSpPr>
        <p:spPr>
          <a:xfrm>
            <a:off x="6600300" y="1436682"/>
            <a:ext cx="5117552" cy="718493"/>
          </a:xfrm>
          <a:prstGeom prst="rect">
            <a:avLst/>
          </a:prstGeom>
          <a:solidFill>
            <a:sysClr val="windowText" lastClr="000000"/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Droid Sans"/>
                <a:ea typeface="+mn-ea"/>
                <a:cs typeface="+mn-cs"/>
              </a:rPr>
              <a:t>DAPHNE: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rPr>
              <a:t>An open and extensible</a:t>
            </a:r>
            <a:b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rPr>
            </a:b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rPr>
              <a:t> system infrastructure for IDA pipelines</a:t>
            </a:r>
          </a:p>
        </p:txBody>
      </p:sp>
      <p:sp>
        <p:nvSpPr>
          <p:cNvPr id="68" name="Right Arrow 73">
            <a:extLst>
              <a:ext uri="{FF2B5EF4-FFF2-40B4-BE49-F238E27FC236}">
                <a16:creationId xmlns:a16="http://schemas.microsoft.com/office/drawing/2014/main" id="{A8262185-34BC-3082-D543-11A177457F64}"/>
              </a:ext>
            </a:extLst>
          </p:cNvPr>
          <p:cNvSpPr/>
          <p:nvPr/>
        </p:nvSpPr>
        <p:spPr>
          <a:xfrm>
            <a:off x="4196166" y="4798316"/>
            <a:ext cx="970986" cy="320865"/>
          </a:xfrm>
          <a:prstGeom prst="rightArrow">
            <a:avLst/>
          </a:prstGeom>
          <a:solidFill>
            <a:sysClr val="windowText" lastClr="0000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 Sans"/>
              <a:ea typeface="+mn-ea"/>
              <a:cs typeface="Calibri" panose="020F0502020204030204" pitchFamily="34" charset="0"/>
            </a:endParaRPr>
          </a:p>
        </p:txBody>
      </p:sp>
      <p:sp>
        <p:nvSpPr>
          <p:cNvPr id="69" name="TextBox 77">
            <a:extLst>
              <a:ext uri="{FF2B5EF4-FFF2-40B4-BE49-F238E27FC236}">
                <a16:creationId xmlns:a16="http://schemas.microsoft.com/office/drawing/2014/main" id="{91520C3B-90C0-BFEF-8FA8-9EB1F1F02B7A}"/>
              </a:ext>
            </a:extLst>
          </p:cNvPr>
          <p:cNvSpPr txBox="1"/>
          <p:nvPr/>
        </p:nvSpPr>
        <p:spPr>
          <a:xfrm>
            <a:off x="460275" y="1740109"/>
            <a:ext cx="1177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Droid Sans"/>
              </a:rPr>
              <a:t>Different Systems/</a:t>
            </a:r>
            <a:br>
              <a:rPr lang="en-US" sz="1600" dirty="0">
                <a:solidFill>
                  <a:prstClr val="black"/>
                </a:solidFill>
                <a:latin typeface="Droid Sans"/>
              </a:rPr>
            </a:br>
            <a:r>
              <a:rPr lang="en-US" sz="1600" dirty="0">
                <a:solidFill>
                  <a:prstClr val="black"/>
                </a:solidFill>
                <a:latin typeface="Droid Sans"/>
              </a:rPr>
              <a:t>Libraries</a:t>
            </a:r>
          </a:p>
        </p:txBody>
      </p:sp>
      <p:sp>
        <p:nvSpPr>
          <p:cNvPr id="70" name="TextBox 80">
            <a:extLst>
              <a:ext uri="{FF2B5EF4-FFF2-40B4-BE49-F238E27FC236}">
                <a16:creationId xmlns:a16="http://schemas.microsoft.com/office/drawing/2014/main" id="{7A7AC3E6-E7DD-8FF8-0235-54302B6DD4C4}"/>
              </a:ext>
            </a:extLst>
          </p:cNvPr>
          <p:cNvSpPr txBox="1"/>
          <p:nvPr/>
        </p:nvSpPr>
        <p:spPr>
          <a:xfrm>
            <a:off x="1446599" y="1396749"/>
            <a:ext cx="1277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Droid Sans"/>
              </a:rPr>
              <a:t>Dev Teams</a:t>
            </a:r>
          </a:p>
        </p:txBody>
      </p:sp>
      <p:sp>
        <p:nvSpPr>
          <p:cNvPr id="71" name="TextBox 81">
            <a:extLst>
              <a:ext uri="{FF2B5EF4-FFF2-40B4-BE49-F238E27FC236}">
                <a16:creationId xmlns:a16="http://schemas.microsoft.com/office/drawing/2014/main" id="{7EBF1A07-062F-B73F-B18B-74FCD26C6C8B}"/>
              </a:ext>
            </a:extLst>
          </p:cNvPr>
          <p:cNvSpPr txBox="1"/>
          <p:nvPr/>
        </p:nvSpPr>
        <p:spPr>
          <a:xfrm>
            <a:off x="2750132" y="1392169"/>
            <a:ext cx="2345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Droid Sans"/>
              </a:rPr>
              <a:t>Programming Models</a:t>
            </a:r>
          </a:p>
        </p:txBody>
      </p:sp>
      <p:sp>
        <p:nvSpPr>
          <p:cNvPr id="72" name="TextBox 82">
            <a:extLst>
              <a:ext uri="{FF2B5EF4-FFF2-40B4-BE49-F238E27FC236}">
                <a16:creationId xmlns:a16="http://schemas.microsoft.com/office/drawing/2014/main" id="{278DC8CF-2BDA-4E8A-0E39-1EE324342092}"/>
              </a:ext>
            </a:extLst>
          </p:cNvPr>
          <p:cNvSpPr txBox="1"/>
          <p:nvPr/>
        </p:nvSpPr>
        <p:spPr>
          <a:xfrm>
            <a:off x="4475003" y="2631581"/>
            <a:ext cx="1155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Droid Sans"/>
              </a:rPr>
              <a:t>Resource Managers</a:t>
            </a:r>
          </a:p>
        </p:txBody>
      </p:sp>
      <p:sp>
        <p:nvSpPr>
          <p:cNvPr id="73" name="TextBox 83">
            <a:extLst>
              <a:ext uri="{FF2B5EF4-FFF2-40B4-BE49-F238E27FC236}">
                <a16:creationId xmlns:a16="http://schemas.microsoft.com/office/drawing/2014/main" id="{1B66A1BB-6851-4CA3-A702-B265A7A5FFC6}"/>
              </a:ext>
            </a:extLst>
          </p:cNvPr>
          <p:cNvSpPr txBox="1"/>
          <p:nvPr/>
        </p:nvSpPr>
        <p:spPr>
          <a:xfrm>
            <a:off x="4875165" y="1731801"/>
            <a:ext cx="1201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Droid Sans"/>
              </a:rPr>
              <a:t>Cluster</a:t>
            </a:r>
            <a:br>
              <a:rPr lang="en-US" sz="1600" dirty="0">
                <a:solidFill>
                  <a:prstClr val="black"/>
                </a:solidFill>
                <a:latin typeface="Droid Sans"/>
              </a:rPr>
            </a:br>
            <a:r>
              <a:rPr lang="en-US" sz="1600" dirty="0">
                <a:solidFill>
                  <a:prstClr val="black"/>
                </a:solidFill>
                <a:latin typeface="Droid Sans"/>
              </a:rPr>
              <a:t>Under-utilization</a:t>
            </a:r>
          </a:p>
        </p:txBody>
      </p:sp>
      <p:sp>
        <p:nvSpPr>
          <p:cNvPr id="74" name="TextBox 84">
            <a:extLst>
              <a:ext uri="{FF2B5EF4-FFF2-40B4-BE49-F238E27FC236}">
                <a16:creationId xmlns:a16="http://schemas.microsoft.com/office/drawing/2014/main" id="{F0F5F336-1409-70BE-987F-9247D16BBEF1}"/>
              </a:ext>
            </a:extLst>
          </p:cNvPr>
          <p:cNvSpPr txBox="1"/>
          <p:nvPr/>
        </p:nvSpPr>
        <p:spPr>
          <a:xfrm>
            <a:off x="750377" y="2631581"/>
            <a:ext cx="1177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Droid Sans"/>
              </a:rPr>
              <a:t>Data/File Exchange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81538048-DC5D-C49A-9193-1BB49FA37E57}"/>
              </a:ext>
            </a:extLst>
          </p:cNvPr>
          <p:cNvSpPr txBox="1"/>
          <p:nvPr/>
        </p:nvSpPr>
        <p:spPr>
          <a:xfrm>
            <a:off x="7055914" y="2727106"/>
            <a:ext cx="3264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Droid Sans"/>
              </a:rPr>
              <a:t>Increasing Specialization</a:t>
            </a:r>
          </a:p>
        </p:txBody>
      </p: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05067A33-475F-8B39-7A7C-90E6494119B0}"/>
              </a:ext>
            </a:extLst>
          </p:cNvPr>
          <p:cNvGrpSpPr/>
          <p:nvPr/>
        </p:nvGrpSpPr>
        <p:grpSpPr>
          <a:xfrm>
            <a:off x="1708725" y="1911733"/>
            <a:ext cx="3165468" cy="905407"/>
            <a:chOff x="2436200" y="4213696"/>
            <a:chExt cx="7469570" cy="2136493"/>
          </a:xfrm>
        </p:grpSpPr>
        <p:sp>
          <p:nvSpPr>
            <p:cNvPr id="77" name="Can 8">
              <a:extLst>
                <a:ext uri="{FF2B5EF4-FFF2-40B4-BE49-F238E27FC236}">
                  <a16:creationId xmlns:a16="http://schemas.microsoft.com/office/drawing/2014/main" id="{5DA92054-9D8E-C09D-B7A6-98DF648B1393}"/>
                </a:ext>
              </a:extLst>
            </p:cNvPr>
            <p:cNvSpPr/>
            <p:nvPr/>
          </p:nvSpPr>
          <p:spPr>
            <a:xfrm>
              <a:off x="2766172" y="5543056"/>
              <a:ext cx="601476" cy="583611"/>
            </a:xfrm>
            <a:prstGeom prst="can">
              <a:avLst/>
            </a:prstGeom>
            <a:solidFill>
              <a:srgbClr val="F70146"/>
            </a:solidFill>
            <a:ln w="12700" cap="flat" cmpd="sng" algn="ctr">
              <a:solidFill>
                <a:srgbClr val="F7014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endParaRPr>
            </a:p>
          </p:txBody>
        </p:sp>
        <p:sp>
          <p:nvSpPr>
            <p:cNvPr id="78" name="Rectangle 9">
              <a:extLst>
                <a:ext uri="{FF2B5EF4-FFF2-40B4-BE49-F238E27FC236}">
                  <a16:creationId xmlns:a16="http://schemas.microsoft.com/office/drawing/2014/main" id="{C800044E-83C1-0F79-315E-AEBD84491091}"/>
                </a:ext>
              </a:extLst>
            </p:cNvPr>
            <p:cNvSpPr/>
            <p:nvPr/>
          </p:nvSpPr>
          <p:spPr>
            <a:xfrm>
              <a:off x="2436200" y="4218866"/>
              <a:ext cx="1261423" cy="681276"/>
            </a:xfrm>
            <a:prstGeom prst="rect">
              <a:avLst/>
            </a:prstGeom>
            <a:solidFill>
              <a:srgbClr val="7889F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endParaRPr>
            </a:p>
          </p:txBody>
        </p:sp>
        <p:cxnSp>
          <p:nvCxnSpPr>
            <p:cNvPr id="79" name="Straight Arrow Connector 10">
              <a:extLst>
                <a:ext uri="{FF2B5EF4-FFF2-40B4-BE49-F238E27FC236}">
                  <a16:creationId xmlns:a16="http://schemas.microsoft.com/office/drawing/2014/main" id="{14835A40-171E-F92C-629B-475797AB07E5}"/>
                </a:ext>
              </a:extLst>
            </p:cNvPr>
            <p:cNvCxnSpPr>
              <a:stCxn id="78" idx="2"/>
              <a:endCxn id="77" idx="1"/>
            </p:cNvCxnSpPr>
            <p:nvPr/>
          </p:nvCxnSpPr>
          <p:spPr>
            <a:xfrm flipH="1">
              <a:off x="3066910" y="4900142"/>
              <a:ext cx="2" cy="642914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tailEnd type="triangle" w="med" len="lg"/>
            </a:ln>
            <a:effectLst/>
          </p:spPr>
        </p:cxnSp>
        <p:sp>
          <p:nvSpPr>
            <p:cNvPr id="80" name="Can 12">
              <a:extLst>
                <a:ext uri="{FF2B5EF4-FFF2-40B4-BE49-F238E27FC236}">
                  <a16:creationId xmlns:a16="http://schemas.microsoft.com/office/drawing/2014/main" id="{48B4B4A0-B727-F7F7-8E3E-78D811384C6D}"/>
                </a:ext>
              </a:extLst>
            </p:cNvPr>
            <p:cNvSpPr/>
            <p:nvPr/>
          </p:nvSpPr>
          <p:spPr>
            <a:xfrm>
              <a:off x="4252258" y="5520048"/>
              <a:ext cx="628845" cy="629628"/>
            </a:xfrm>
            <a:prstGeom prst="can">
              <a:avLst/>
            </a:prstGeom>
            <a:solidFill>
              <a:srgbClr val="F70146"/>
            </a:solidFill>
            <a:ln w="12700" cap="flat" cmpd="sng" algn="ctr">
              <a:solidFill>
                <a:srgbClr val="F7014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endParaRPr>
            </a:p>
          </p:txBody>
        </p:sp>
        <p:sp>
          <p:nvSpPr>
            <p:cNvPr id="81" name="Rectangle 13">
              <a:extLst>
                <a:ext uri="{FF2B5EF4-FFF2-40B4-BE49-F238E27FC236}">
                  <a16:creationId xmlns:a16="http://schemas.microsoft.com/office/drawing/2014/main" id="{083162CC-4FB2-847C-039E-86B5CF7F4AD0}"/>
                </a:ext>
              </a:extLst>
            </p:cNvPr>
            <p:cNvSpPr/>
            <p:nvPr/>
          </p:nvSpPr>
          <p:spPr>
            <a:xfrm>
              <a:off x="3935970" y="4217617"/>
              <a:ext cx="1261423" cy="681276"/>
            </a:xfrm>
            <a:prstGeom prst="rect">
              <a:avLst/>
            </a:prstGeom>
            <a:solidFill>
              <a:srgbClr val="7889F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endParaRPr>
            </a:p>
          </p:txBody>
        </p:sp>
        <p:sp>
          <p:nvSpPr>
            <p:cNvPr id="82" name="Rectangle 14">
              <a:extLst>
                <a:ext uri="{FF2B5EF4-FFF2-40B4-BE49-F238E27FC236}">
                  <a16:creationId xmlns:a16="http://schemas.microsoft.com/office/drawing/2014/main" id="{C2BE9172-6592-A0B1-B88D-9D1196C53934}"/>
                </a:ext>
              </a:extLst>
            </p:cNvPr>
            <p:cNvSpPr/>
            <p:nvPr/>
          </p:nvSpPr>
          <p:spPr>
            <a:xfrm>
              <a:off x="5412161" y="4213696"/>
              <a:ext cx="1042498" cy="681276"/>
            </a:xfrm>
            <a:prstGeom prst="rect">
              <a:avLst/>
            </a:prstGeom>
            <a:solidFill>
              <a:srgbClr val="7889F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endParaRPr>
            </a:p>
          </p:txBody>
        </p:sp>
        <p:sp>
          <p:nvSpPr>
            <p:cNvPr id="83" name="Rectangle 15">
              <a:extLst>
                <a:ext uri="{FF2B5EF4-FFF2-40B4-BE49-F238E27FC236}">
                  <a16:creationId xmlns:a16="http://schemas.microsoft.com/office/drawing/2014/main" id="{A9CC9D1B-D27F-58C8-E76C-84C6165F66B2}"/>
                </a:ext>
              </a:extLst>
            </p:cNvPr>
            <p:cNvSpPr/>
            <p:nvPr/>
          </p:nvSpPr>
          <p:spPr>
            <a:xfrm>
              <a:off x="6640789" y="4441514"/>
              <a:ext cx="310685" cy="225642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F7014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endParaRPr>
            </a:p>
          </p:txBody>
        </p:sp>
        <p:sp>
          <p:nvSpPr>
            <p:cNvPr id="84" name="Rectangle 16">
              <a:extLst>
                <a:ext uri="{FF2B5EF4-FFF2-40B4-BE49-F238E27FC236}">
                  <a16:creationId xmlns:a16="http://schemas.microsoft.com/office/drawing/2014/main" id="{FA9D7B25-405A-1EE3-AF96-387ECF47A861}"/>
                </a:ext>
              </a:extLst>
            </p:cNvPr>
            <p:cNvSpPr/>
            <p:nvPr/>
          </p:nvSpPr>
          <p:spPr>
            <a:xfrm>
              <a:off x="7144578" y="4213696"/>
              <a:ext cx="1261423" cy="681276"/>
            </a:xfrm>
            <a:prstGeom prst="rect">
              <a:avLst/>
            </a:prstGeom>
            <a:solidFill>
              <a:srgbClr val="7889F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endParaRPr>
            </a:p>
          </p:txBody>
        </p:sp>
        <p:sp>
          <p:nvSpPr>
            <p:cNvPr id="85" name="Can 17">
              <a:extLst>
                <a:ext uri="{FF2B5EF4-FFF2-40B4-BE49-F238E27FC236}">
                  <a16:creationId xmlns:a16="http://schemas.microsoft.com/office/drawing/2014/main" id="{A330674E-218A-88EA-5C84-74240BF18A2F}"/>
                </a:ext>
              </a:extLst>
            </p:cNvPr>
            <p:cNvSpPr/>
            <p:nvPr/>
          </p:nvSpPr>
          <p:spPr>
            <a:xfrm>
              <a:off x="7997583" y="5319534"/>
              <a:ext cx="1090120" cy="1030655"/>
            </a:xfrm>
            <a:prstGeom prst="can">
              <a:avLst/>
            </a:prstGeom>
            <a:solidFill>
              <a:srgbClr val="F70146"/>
            </a:solidFill>
            <a:ln w="12700" cap="flat" cmpd="sng" algn="ctr">
              <a:solidFill>
                <a:srgbClr val="F7014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endParaRPr>
            </a:p>
          </p:txBody>
        </p:sp>
        <p:sp>
          <p:nvSpPr>
            <p:cNvPr id="86" name="Rectangle 20">
              <a:extLst>
                <a:ext uri="{FF2B5EF4-FFF2-40B4-BE49-F238E27FC236}">
                  <a16:creationId xmlns:a16="http://schemas.microsoft.com/office/drawing/2014/main" id="{AA9D6854-8C9C-A95E-0C84-6024CF9E50EF}"/>
                </a:ext>
              </a:extLst>
            </p:cNvPr>
            <p:cNvSpPr/>
            <p:nvPr/>
          </p:nvSpPr>
          <p:spPr>
            <a:xfrm>
              <a:off x="8644347" y="4213696"/>
              <a:ext cx="1261423" cy="681276"/>
            </a:xfrm>
            <a:prstGeom prst="rect">
              <a:avLst/>
            </a:prstGeom>
            <a:solidFill>
              <a:srgbClr val="7889F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endParaRPr>
            </a:p>
          </p:txBody>
        </p:sp>
        <p:cxnSp>
          <p:nvCxnSpPr>
            <p:cNvPr id="87" name="Straight Arrow Connector 21">
              <a:extLst>
                <a:ext uri="{FF2B5EF4-FFF2-40B4-BE49-F238E27FC236}">
                  <a16:creationId xmlns:a16="http://schemas.microsoft.com/office/drawing/2014/main" id="{8321A37A-476E-963F-CD78-049E63B2BC95}"/>
                </a:ext>
              </a:extLst>
            </p:cNvPr>
            <p:cNvCxnSpPr>
              <a:stCxn id="81" idx="2"/>
              <a:endCxn id="80" idx="1"/>
            </p:cNvCxnSpPr>
            <p:nvPr/>
          </p:nvCxnSpPr>
          <p:spPr>
            <a:xfrm flipH="1">
              <a:off x="4566681" y="4898894"/>
              <a:ext cx="1" cy="62115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tailEnd type="triangle" w="med" len="lg"/>
            </a:ln>
            <a:effectLst/>
          </p:spPr>
        </p:cxnSp>
        <p:sp>
          <p:nvSpPr>
            <p:cNvPr id="88" name="Rectangle 22">
              <a:extLst>
                <a:ext uri="{FF2B5EF4-FFF2-40B4-BE49-F238E27FC236}">
                  <a16:creationId xmlns:a16="http://schemas.microsoft.com/office/drawing/2014/main" id="{CD23CF9D-10D1-99A0-CECA-7D09852C175C}"/>
                </a:ext>
              </a:extLst>
            </p:cNvPr>
            <p:cNvSpPr/>
            <p:nvPr/>
          </p:nvSpPr>
          <p:spPr>
            <a:xfrm>
              <a:off x="9758589" y="5337757"/>
              <a:ext cx="147181" cy="106671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F7014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endParaRPr>
            </a:p>
          </p:txBody>
        </p:sp>
        <p:cxnSp>
          <p:nvCxnSpPr>
            <p:cNvPr id="89" name="Straight Arrow Connector 24">
              <a:extLst>
                <a:ext uri="{FF2B5EF4-FFF2-40B4-BE49-F238E27FC236}">
                  <a16:creationId xmlns:a16="http://schemas.microsoft.com/office/drawing/2014/main" id="{C49F9E9D-D9D7-7FB3-EF0A-E4836238AB07}"/>
                </a:ext>
              </a:extLst>
            </p:cNvPr>
            <p:cNvCxnSpPr>
              <a:stCxn id="78" idx="3"/>
              <a:endCxn id="81" idx="1"/>
            </p:cNvCxnSpPr>
            <p:nvPr/>
          </p:nvCxnSpPr>
          <p:spPr>
            <a:xfrm flipV="1">
              <a:off x="3697623" y="4558256"/>
              <a:ext cx="238347" cy="1249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90" name="Straight Arrow Connector 25">
              <a:extLst>
                <a:ext uri="{FF2B5EF4-FFF2-40B4-BE49-F238E27FC236}">
                  <a16:creationId xmlns:a16="http://schemas.microsoft.com/office/drawing/2014/main" id="{FEE2B461-8BCE-E051-DEFA-C357F63DA468}"/>
                </a:ext>
              </a:extLst>
            </p:cNvPr>
            <p:cNvCxnSpPr>
              <a:stCxn id="81" idx="3"/>
              <a:endCxn id="82" idx="1"/>
            </p:cNvCxnSpPr>
            <p:nvPr/>
          </p:nvCxnSpPr>
          <p:spPr>
            <a:xfrm flipV="1">
              <a:off x="5197393" y="4554334"/>
              <a:ext cx="214767" cy="3921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91" name="Straight Arrow Connector 26">
              <a:extLst>
                <a:ext uri="{FF2B5EF4-FFF2-40B4-BE49-F238E27FC236}">
                  <a16:creationId xmlns:a16="http://schemas.microsoft.com/office/drawing/2014/main" id="{798C3B7F-8BAD-25E3-E97E-DA8D9F27604A}"/>
                </a:ext>
              </a:extLst>
            </p:cNvPr>
            <p:cNvCxnSpPr>
              <a:stCxn id="82" idx="3"/>
              <a:endCxn id="83" idx="1"/>
            </p:cNvCxnSpPr>
            <p:nvPr/>
          </p:nvCxnSpPr>
          <p:spPr>
            <a:xfrm>
              <a:off x="6454659" y="4554334"/>
              <a:ext cx="186131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92" name="Straight Arrow Connector 27">
              <a:extLst>
                <a:ext uri="{FF2B5EF4-FFF2-40B4-BE49-F238E27FC236}">
                  <a16:creationId xmlns:a16="http://schemas.microsoft.com/office/drawing/2014/main" id="{276A3A3D-7AE9-84A7-30B0-EFD7D93E032B}"/>
                </a:ext>
              </a:extLst>
            </p:cNvPr>
            <p:cNvCxnSpPr>
              <a:stCxn id="83" idx="3"/>
              <a:endCxn id="84" idx="1"/>
            </p:cNvCxnSpPr>
            <p:nvPr/>
          </p:nvCxnSpPr>
          <p:spPr>
            <a:xfrm>
              <a:off x="6951474" y="4554334"/>
              <a:ext cx="193104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93" name="Straight Arrow Connector 28">
              <a:extLst>
                <a:ext uri="{FF2B5EF4-FFF2-40B4-BE49-F238E27FC236}">
                  <a16:creationId xmlns:a16="http://schemas.microsoft.com/office/drawing/2014/main" id="{4E9401D6-F886-D52D-8700-FF84A634C43F}"/>
                </a:ext>
              </a:extLst>
            </p:cNvPr>
            <p:cNvCxnSpPr>
              <a:stCxn id="84" idx="3"/>
              <a:endCxn id="86" idx="1"/>
            </p:cNvCxnSpPr>
            <p:nvPr/>
          </p:nvCxnSpPr>
          <p:spPr>
            <a:xfrm>
              <a:off x="8406001" y="4554334"/>
              <a:ext cx="238346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94" name="Straight Arrow Connector 29">
              <a:extLst>
                <a:ext uri="{FF2B5EF4-FFF2-40B4-BE49-F238E27FC236}">
                  <a16:creationId xmlns:a16="http://schemas.microsoft.com/office/drawing/2014/main" id="{6A0428C3-603B-233B-1522-6F5B563872E9}"/>
                </a:ext>
              </a:extLst>
            </p:cNvPr>
            <p:cNvCxnSpPr>
              <a:stCxn id="77" idx="1"/>
            </p:cNvCxnSpPr>
            <p:nvPr/>
          </p:nvCxnSpPr>
          <p:spPr>
            <a:xfrm flipV="1">
              <a:off x="3066910" y="4894972"/>
              <a:ext cx="1185348" cy="648084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tailEnd type="triangle" w="med" len="lg"/>
            </a:ln>
            <a:effectLst/>
          </p:spPr>
        </p:cxnSp>
        <p:cxnSp>
          <p:nvCxnSpPr>
            <p:cNvPr id="95" name="Straight Arrow Connector 30">
              <a:extLst>
                <a:ext uri="{FF2B5EF4-FFF2-40B4-BE49-F238E27FC236}">
                  <a16:creationId xmlns:a16="http://schemas.microsoft.com/office/drawing/2014/main" id="{626EAF84-2A7D-35C2-2B2D-204CE1D8291A}"/>
                </a:ext>
              </a:extLst>
            </p:cNvPr>
            <p:cNvCxnSpPr>
              <a:stCxn id="80" idx="1"/>
            </p:cNvCxnSpPr>
            <p:nvPr/>
          </p:nvCxnSpPr>
          <p:spPr>
            <a:xfrm flipV="1">
              <a:off x="4566681" y="4894972"/>
              <a:ext cx="1066594" cy="625076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tailEnd type="triangle" w="med" len="lg"/>
            </a:ln>
            <a:effectLst/>
          </p:spPr>
        </p:cxnSp>
        <p:cxnSp>
          <p:nvCxnSpPr>
            <p:cNvPr id="96" name="Straight Arrow Connector 31">
              <a:extLst>
                <a:ext uri="{FF2B5EF4-FFF2-40B4-BE49-F238E27FC236}">
                  <a16:creationId xmlns:a16="http://schemas.microsoft.com/office/drawing/2014/main" id="{34500341-BD26-49A4-23EC-E3C0DF7CB463}"/>
                </a:ext>
              </a:extLst>
            </p:cNvPr>
            <p:cNvCxnSpPr>
              <a:stCxn id="84" idx="2"/>
              <a:endCxn id="85" idx="1"/>
            </p:cNvCxnSpPr>
            <p:nvPr/>
          </p:nvCxnSpPr>
          <p:spPr>
            <a:xfrm>
              <a:off x="7775290" y="4894972"/>
              <a:ext cx="767354" cy="424562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tailEnd type="triangle" w="med" len="lg"/>
            </a:ln>
            <a:effectLst/>
          </p:spPr>
        </p:cxnSp>
        <p:cxnSp>
          <p:nvCxnSpPr>
            <p:cNvPr id="97" name="Straight Arrow Connector 32">
              <a:extLst>
                <a:ext uri="{FF2B5EF4-FFF2-40B4-BE49-F238E27FC236}">
                  <a16:creationId xmlns:a16="http://schemas.microsoft.com/office/drawing/2014/main" id="{A001E589-9F4B-9242-C19F-4B5BD0C1A2D0}"/>
                </a:ext>
              </a:extLst>
            </p:cNvPr>
            <p:cNvCxnSpPr>
              <a:stCxn id="85" idx="1"/>
              <a:endCxn id="86" idx="2"/>
            </p:cNvCxnSpPr>
            <p:nvPr/>
          </p:nvCxnSpPr>
          <p:spPr>
            <a:xfrm flipV="1">
              <a:off x="8542644" y="4894972"/>
              <a:ext cx="732415" cy="424562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tailEnd type="triangle" w="med" len="lg"/>
            </a:ln>
            <a:effectLst/>
          </p:spPr>
        </p:cxnSp>
        <p:cxnSp>
          <p:nvCxnSpPr>
            <p:cNvPr id="98" name="Straight Arrow Connector 33">
              <a:extLst>
                <a:ext uri="{FF2B5EF4-FFF2-40B4-BE49-F238E27FC236}">
                  <a16:creationId xmlns:a16="http://schemas.microsoft.com/office/drawing/2014/main" id="{9AD6BACF-EBAA-68AE-3FA4-EF626676C6E6}"/>
                </a:ext>
              </a:extLst>
            </p:cNvPr>
            <p:cNvCxnSpPr>
              <a:stCxn id="86" idx="2"/>
              <a:endCxn id="88" idx="0"/>
            </p:cNvCxnSpPr>
            <p:nvPr/>
          </p:nvCxnSpPr>
          <p:spPr>
            <a:xfrm>
              <a:off x="9275059" y="4894972"/>
              <a:ext cx="557121" cy="44278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tailEnd type="triangle" w="med" len="lg"/>
            </a:ln>
            <a:effectLst/>
          </p:spPr>
        </p:cxnSp>
      </p:grpSp>
      <p:sp>
        <p:nvSpPr>
          <p:cNvPr id="99" name="Right Arrow 73">
            <a:extLst>
              <a:ext uri="{FF2B5EF4-FFF2-40B4-BE49-F238E27FC236}">
                <a16:creationId xmlns:a16="http://schemas.microsoft.com/office/drawing/2014/main" id="{64B2D4F1-029D-DA59-7744-C48ADAF90A46}"/>
              </a:ext>
            </a:extLst>
          </p:cNvPr>
          <p:cNvSpPr/>
          <p:nvPr/>
        </p:nvSpPr>
        <p:spPr>
          <a:xfrm rot="12138807">
            <a:off x="6060370" y="2479052"/>
            <a:ext cx="970986" cy="320865"/>
          </a:xfrm>
          <a:prstGeom prst="rightArrow">
            <a:avLst/>
          </a:prstGeom>
          <a:solidFill>
            <a:sysClr val="windowText" lastClr="0000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 Sans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764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75698-2495-C1A9-94F6-CCAD60A2C2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FG Big Data Engineering (DAMS Lab) – Teaching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33B0A86-E8EA-5DD9-327B-EBDCC4EE2CBA}"/>
              </a:ext>
            </a:extLst>
          </p:cNvPr>
          <p:cNvCxnSpPr/>
          <p:nvPr/>
        </p:nvCxnSpPr>
        <p:spPr>
          <a:xfrm>
            <a:off x="1184863" y="3474839"/>
            <a:ext cx="463586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60E5A86-972A-1C2F-0734-5221F5C29DC4}"/>
              </a:ext>
            </a:extLst>
          </p:cNvPr>
          <p:cNvSpPr/>
          <p:nvPr/>
        </p:nvSpPr>
        <p:spPr>
          <a:xfrm>
            <a:off x="3331379" y="4584935"/>
            <a:ext cx="2146516" cy="93093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Management / Databases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(DM,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SoSe+WiSe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C48E01-2FA7-01D8-2C1E-4EC096258C0B}"/>
              </a:ext>
            </a:extLst>
          </p:cNvPr>
          <p:cNvSpPr/>
          <p:nvPr/>
        </p:nvSpPr>
        <p:spPr>
          <a:xfrm>
            <a:off x="1184863" y="1432934"/>
            <a:ext cx="2146516" cy="93093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Architecture of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Database Systems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(ADBS,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5B0E7C-17BF-B449-94C2-9C8CB80D9423}"/>
              </a:ext>
            </a:extLst>
          </p:cNvPr>
          <p:cNvSpPr/>
          <p:nvPr/>
        </p:nvSpPr>
        <p:spPr>
          <a:xfrm>
            <a:off x="5477895" y="1433806"/>
            <a:ext cx="2146516" cy="93093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Architecture of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ML Systems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(AMLS,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SoSe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19C2D3-9A9A-72EE-E962-4C147F49C666}"/>
              </a:ext>
            </a:extLst>
          </p:cNvPr>
          <p:cNvCxnSpPr>
            <a:stCxn id="5" idx="0"/>
            <a:endCxn id="8" idx="2"/>
          </p:cNvCxnSpPr>
          <p:nvPr/>
        </p:nvCxnSpPr>
        <p:spPr>
          <a:xfrm flipH="1" flipV="1">
            <a:off x="4401367" y="3940308"/>
            <a:ext cx="3270" cy="64462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5CD68E6-056D-C7AD-7CC4-50489BBBF816}"/>
              </a:ext>
            </a:extLst>
          </p:cNvPr>
          <p:cNvSpPr/>
          <p:nvPr/>
        </p:nvSpPr>
        <p:spPr>
          <a:xfrm>
            <a:off x="3328109" y="3009370"/>
            <a:ext cx="2146516" cy="93093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Integration and Large-Scale Analysis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(DIA,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20D2C9-478A-8263-CBE7-40EBF9A54C4F}"/>
              </a:ext>
            </a:extLst>
          </p:cNvPr>
          <p:cNvCxnSpPr>
            <a:cxnSpLocks/>
            <a:stCxn id="5" idx="3"/>
            <a:endCxn id="7" idx="2"/>
          </p:cNvCxnSpPr>
          <p:nvPr/>
        </p:nvCxnSpPr>
        <p:spPr>
          <a:xfrm flipV="1">
            <a:off x="5477895" y="2364744"/>
            <a:ext cx="1073258" cy="268566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27EB5E-8209-3277-AC13-407739D458B3}"/>
              </a:ext>
            </a:extLst>
          </p:cNvPr>
          <p:cNvCxnSpPr>
            <a:cxnSpLocks/>
            <a:stCxn id="5" idx="1"/>
            <a:endCxn id="6" idx="2"/>
          </p:cNvCxnSpPr>
          <p:nvPr/>
        </p:nvCxnSpPr>
        <p:spPr>
          <a:xfrm flipH="1" flipV="1">
            <a:off x="2258121" y="2363872"/>
            <a:ext cx="1073258" cy="2686532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88232F-3F7D-1D21-A54A-DA267C2E8534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2892703" y="2363437"/>
            <a:ext cx="435406" cy="1111402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0898754-1E77-3FA7-88E5-31C8A476068D}"/>
              </a:ext>
            </a:extLst>
          </p:cNvPr>
          <p:cNvCxnSpPr>
            <a:stCxn id="8" idx="3"/>
          </p:cNvCxnSpPr>
          <p:nvPr/>
        </p:nvCxnSpPr>
        <p:spPr>
          <a:xfrm flipV="1">
            <a:off x="5474625" y="2363872"/>
            <a:ext cx="539899" cy="111096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DEA42C7-B2FA-2F06-C1B4-F6BAAAE8A10D}"/>
              </a:ext>
            </a:extLst>
          </p:cNvPr>
          <p:cNvSpPr txBox="1"/>
          <p:nvPr/>
        </p:nvSpPr>
        <p:spPr>
          <a:xfrm>
            <a:off x="1190363" y="3009370"/>
            <a:ext cx="87548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D9DCD8-01E6-CE8B-908A-D342BB519B12}"/>
              </a:ext>
            </a:extLst>
          </p:cNvPr>
          <p:cNvSpPr txBox="1"/>
          <p:nvPr/>
        </p:nvSpPr>
        <p:spPr>
          <a:xfrm>
            <a:off x="1196849" y="3618972"/>
            <a:ext cx="87548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Bachelor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87B685-3C5C-2455-9E97-7584B9EE7679}"/>
              </a:ext>
            </a:extLst>
          </p:cNvPr>
          <p:cNvSpPr txBox="1"/>
          <p:nvPr/>
        </p:nvSpPr>
        <p:spPr>
          <a:xfrm>
            <a:off x="5732420" y="4701668"/>
            <a:ext cx="2819469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management from user/application perspective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CA64E5-EA77-85F4-300D-8D7A59F85759}"/>
              </a:ext>
            </a:extLst>
          </p:cNvPr>
          <p:cNvSpPr txBox="1"/>
          <p:nvPr/>
        </p:nvSpPr>
        <p:spPr>
          <a:xfrm>
            <a:off x="6281089" y="3156218"/>
            <a:ext cx="2180686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Distributed </a:t>
            </a:r>
            <a:b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Management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CD24C0-2632-4463-CB54-40472A439DA9}"/>
              </a:ext>
            </a:extLst>
          </p:cNvPr>
          <p:cNvSpPr txBox="1"/>
          <p:nvPr/>
        </p:nvSpPr>
        <p:spPr>
          <a:xfrm>
            <a:off x="7775665" y="1420971"/>
            <a:ext cx="2180686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 system internals,</a:t>
            </a:r>
            <a:b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science lifecycle</a:t>
            </a:r>
            <a:b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prog. project</a:t>
            </a:r>
            <a:endParaRPr lang="en-US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B7FC3C-95E0-7192-034D-E7FC83FD2F72}"/>
              </a:ext>
            </a:extLst>
          </p:cNvPr>
          <p:cNvSpPr txBox="1"/>
          <p:nvPr/>
        </p:nvSpPr>
        <p:spPr>
          <a:xfrm>
            <a:off x="3473107" y="1423608"/>
            <a:ext cx="1494073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system internals </a:t>
            </a:r>
            <a:b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project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9F370A-4EF5-C360-B3CA-2885E1346531}"/>
              </a:ext>
            </a:extLst>
          </p:cNvPr>
          <p:cNvSpPr/>
          <p:nvPr/>
        </p:nvSpPr>
        <p:spPr>
          <a:xfrm>
            <a:off x="633901" y="4034896"/>
            <a:ext cx="1901337" cy="635843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Intro to Scientific Methods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EFDA48-69D6-443F-36A9-BC99D3750BB8}"/>
              </a:ext>
            </a:extLst>
          </p:cNvPr>
          <p:cNvSpPr/>
          <p:nvPr/>
        </p:nvSpPr>
        <p:spPr>
          <a:xfrm>
            <a:off x="8728697" y="3003656"/>
            <a:ext cx="2146516" cy="930938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SE/PR Large-scale Data Engineering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(LDE,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SoSe+WiSe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E31582B-EBD5-B91C-8B7F-B04C5D22C144}"/>
              </a:ext>
            </a:extLst>
          </p:cNvPr>
          <p:cNvSpPr/>
          <p:nvPr/>
        </p:nvSpPr>
        <p:spPr>
          <a:xfrm>
            <a:off x="5477895" y="1433806"/>
            <a:ext cx="2146516" cy="930938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Architecture of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ML Systems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(AMLS,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SoSe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70FD4D-C6A8-7E38-E6ED-810D1A9F3214}"/>
              </a:ext>
            </a:extLst>
          </p:cNvPr>
          <p:cNvSpPr/>
          <p:nvPr/>
        </p:nvSpPr>
        <p:spPr>
          <a:xfrm>
            <a:off x="8725704" y="4584935"/>
            <a:ext cx="2146516" cy="930938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PP Prog.-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Practicals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Data Systems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(PPDS,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SoSe+WiSe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16F7F6-73E4-E398-FCE4-04EB0DF3A291}"/>
              </a:ext>
            </a:extLst>
          </p:cNvPr>
          <p:cNvSpPr/>
          <p:nvPr/>
        </p:nvSpPr>
        <p:spPr>
          <a:xfrm>
            <a:off x="3328109" y="3009370"/>
            <a:ext cx="2146516" cy="930938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Integration and Large-Scale Analysis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(DIA,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0E4776F-E31F-AF0B-3404-B2FFF42F79E8}"/>
              </a:ext>
            </a:extLst>
          </p:cNvPr>
          <p:cNvSpPr/>
          <p:nvPr/>
        </p:nvSpPr>
        <p:spPr>
          <a:xfrm>
            <a:off x="9466558" y="2333368"/>
            <a:ext cx="2146516" cy="635843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SE Joint ML and DM 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(MLDM,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SoSe+WiSe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7FC9B1-149B-4479-6D7B-415DF6E7A1F6}"/>
              </a:ext>
            </a:extLst>
          </p:cNvPr>
          <p:cNvSpPr txBox="1"/>
          <p:nvPr/>
        </p:nvSpPr>
        <p:spPr>
          <a:xfrm>
            <a:off x="6794531" y="396545"/>
            <a:ext cx="3618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40D1E"/>
                </a:solidFill>
              </a:rPr>
              <a:t>Successfully Established TUB Teaching Portfolio (modules, slides)</a:t>
            </a:r>
          </a:p>
        </p:txBody>
      </p:sp>
    </p:spTree>
    <p:extLst>
      <p:ext uri="{BB962C8B-B14F-4D97-AF65-F5344CB8AC3E}">
        <p14:creationId xmlns:p14="http://schemas.microsoft.com/office/powerpoint/2010/main" val="19268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  <p:bldP spid="2" grpId="0" animBg="1"/>
      <p:bldP spid="28" grpId="0" animBg="1"/>
      <p:bldP spid="26" grpId="0" animBg="1"/>
      <p:bldP spid="2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5BFC1E-5BB9-DBFD-FBA9-B567A58CA6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System Architecture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A703D0B5-9350-FC61-1212-D7932ED9CBAE}"/>
              </a:ext>
            </a:extLst>
          </p:cNvPr>
          <p:cNvGrpSpPr/>
          <p:nvPr/>
        </p:nvGrpSpPr>
        <p:grpSpPr>
          <a:xfrm>
            <a:off x="917950" y="1849710"/>
            <a:ext cx="4722345" cy="3500698"/>
            <a:chOff x="1624532" y="1268249"/>
            <a:chExt cx="6925073" cy="5133591"/>
          </a:xfrm>
        </p:grpSpPr>
        <p:pic>
          <p:nvPicPr>
            <p:cNvPr id="13" name="Content Placeholder 5">
              <a:extLst>
                <a:ext uri="{FF2B5EF4-FFF2-40B4-BE49-F238E27FC236}">
                  <a16:creationId xmlns:a16="http://schemas.microsoft.com/office/drawing/2014/main" id="{E11A4DF4-890D-5599-15F8-2A992BB590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893"/>
            <a:stretch/>
          </p:blipFill>
          <p:spPr>
            <a:xfrm>
              <a:off x="1624532" y="1268249"/>
              <a:ext cx="6821199" cy="5133591"/>
            </a:xfrm>
            <a:prstGeom prst="rect">
              <a:avLst/>
            </a:prstGeom>
          </p:spPr>
        </p:pic>
        <p:sp>
          <p:nvSpPr>
            <p:cNvPr id="14" name="TextBox 16">
              <a:extLst>
                <a:ext uri="{FF2B5EF4-FFF2-40B4-BE49-F238E27FC236}">
                  <a16:creationId xmlns:a16="http://schemas.microsoft.com/office/drawing/2014/main" id="{1CE7A26C-A8C1-1B39-F565-263E2BA37945}"/>
                </a:ext>
              </a:extLst>
            </p:cNvPr>
            <p:cNvSpPr txBox="1"/>
            <p:nvPr/>
          </p:nvSpPr>
          <p:spPr>
            <a:xfrm>
              <a:off x="5102567" y="1288074"/>
              <a:ext cx="3447038" cy="406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prstClr val="black"/>
                  </a:solidFill>
                  <a:latin typeface="Droid Sans"/>
                </a:rPr>
                <a:t>Python API w/ lazy evaluation</a:t>
              </a:r>
            </a:p>
          </p:txBody>
        </p:sp>
      </p:grpSp>
      <p:sp>
        <p:nvSpPr>
          <p:cNvPr id="15" name="Textfeld 14">
            <a:extLst>
              <a:ext uri="{FF2B5EF4-FFF2-40B4-BE49-F238E27FC236}">
                <a16:creationId xmlns:a16="http://schemas.microsoft.com/office/drawing/2014/main" id="{6D72504C-E302-B53C-EB7B-3C59D7A03725}"/>
              </a:ext>
            </a:extLst>
          </p:cNvPr>
          <p:cNvSpPr txBox="1"/>
          <p:nvPr/>
        </p:nvSpPr>
        <p:spPr>
          <a:xfrm>
            <a:off x="2012077" y="1372013"/>
            <a:ext cx="245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Droid Sans"/>
              </a:rPr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3789580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FF04F15-6A61-9B3A-E8F8-6567C73BDF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Language Abstractions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7F12226-B661-B619-F22A-233838747A34}"/>
              </a:ext>
            </a:extLst>
          </p:cNvPr>
          <p:cNvSpPr/>
          <p:nvPr/>
        </p:nvSpPr>
        <p:spPr>
          <a:xfrm>
            <a:off x="6096000" y="396545"/>
            <a:ext cx="5787482" cy="5208802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 Sans"/>
              <a:ea typeface="+mn-ea"/>
              <a:cs typeface="+mn-cs"/>
            </a:endParaRP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A837FA0-DD59-C8B0-9689-EE70585A0B00}"/>
              </a:ext>
            </a:extLst>
          </p:cNvPr>
          <p:cNvGrpSpPr/>
          <p:nvPr/>
        </p:nvGrpSpPr>
        <p:grpSpPr>
          <a:xfrm>
            <a:off x="917950" y="1849710"/>
            <a:ext cx="4722345" cy="3500698"/>
            <a:chOff x="1624532" y="1268249"/>
            <a:chExt cx="6925073" cy="5133591"/>
          </a:xfrm>
        </p:grpSpPr>
        <p:pic>
          <p:nvPicPr>
            <p:cNvPr id="6" name="Content Placeholder 5">
              <a:extLst>
                <a:ext uri="{FF2B5EF4-FFF2-40B4-BE49-F238E27FC236}">
                  <a16:creationId xmlns:a16="http://schemas.microsoft.com/office/drawing/2014/main" id="{8326F738-B57F-2450-0AA7-0B20D84131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893"/>
            <a:stretch/>
          </p:blipFill>
          <p:spPr>
            <a:xfrm>
              <a:off x="1624532" y="1268249"/>
              <a:ext cx="6821199" cy="5133591"/>
            </a:xfrm>
            <a:prstGeom prst="rect">
              <a:avLst/>
            </a:prstGeom>
          </p:spPr>
        </p:pic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C968A8C0-D205-E7A0-06AF-F01F6AB4B8DE}"/>
                </a:ext>
              </a:extLst>
            </p:cNvPr>
            <p:cNvSpPr txBox="1"/>
            <p:nvPr/>
          </p:nvSpPr>
          <p:spPr>
            <a:xfrm>
              <a:off x="5102567" y="1288074"/>
              <a:ext cx="3447038" cy="406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prstClr val="black"/>
                  </a:solidFill>
                  <a:latin typeface="Droid Sans"/>
                </a:rPr>
                <a:t>Python API w/ lazy evaluation</a:t>
              </a:r>
            </a:p>
          </p:txBody>
        </p: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1F2E06EA-DA16-28E3-696B-5DF507BF2E75}"/>
              </a:ext>
            </a:extLst>
          </p:cNvPr>
          <p:cNvSpPr txBox="1"/>
          <p:nvPr/>
        </p:nvSpPr>
        <p:spPr>
          <a:xfrm>
            <a:off x="2012077" y="1372013"/>
            <a:ext cx="245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Droid Sans"/>
              </a:rPr>
              <a:t>System Architecture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3938F72-E8BD-97C9-2F76-58582C40EC4C}"/>
              </a:ext>
            </a:extLst>
          </p:cNvPr>
          <p:cNvSpPr/>
          <p:nvPr/>
        </p:nvSpPr>
        <p:spPr>
          <a:xfrm>
            <a:off x="6320655" y="3381629"/>
            <a:ext cx="5308128" cy="1789796"/>
          </a:xfrm>
          <a:prstGeom prst="rect">
            <a:avLst/>
          </a:pr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def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lm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(X, y) {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// X feature matrix, y labels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colmu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4538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mean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(X, 1);     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// column means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colsd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F4538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stddev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(X, 1);   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// column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stddevs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BAC8F7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X = (X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4538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–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colmu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4538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colsd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// shift and scale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X =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F4538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cbind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(X, 1);        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// append column of ones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A =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4538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(X)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4538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@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X;           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// t for transpose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b =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4538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(X)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4538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@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y;           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// @ for matrix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mult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return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4538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solve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(A, b);     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// system of linear eq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0AB809F-A4CE-99EA-58FB-98A116DED420}"/>
              </a:ext>
            </a:extLst>
          </p:cNvPr>
          <p:cNvSpPr txBox="1"/>
          <p:nvPr/>
        </p:nvSpPr>
        <p:spPr>
          <a:xfrm>
            <a:off x="6201294" y="540334"/>
            <a:ext cx="4357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Droid Sans"/>
              </a:rPr>
              <a:t>DSL for linear and relational algebra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55769B8-937F-3DD6-BEB3-753692964BFC}"/>
              </a:ext>
            </a:extLst>
          </p:cNvPr>
          <p:cNvSpPr txBox="1"/>
          <p:nvPr/>
        </p:nvSpPr>
        <p:spPr>
          <a:xfrm>
            <a:off x="6259483" y="927679"/>
            <a:ext cx="519885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>
                <a:solidFill>
                  <a:prstClr val="black"/>
                </a:solidFill>
                <a:latin typeface="Droid Sans"/>
              </a:rPr>
              <a:t>Coarse-grained </a:t>
            </a:r>
            <a:r>
              <a:rPr lang="en-US" sz="1400" b="1" dirty="0">
                <a:solidFill>
                  <a:srgbClr val="7889FB"/>
                </a:solidFill>
                <a:latin typeface="Droid Sans"/>
              </a:rPr>
              <a:t>matrix/frame operations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prstClr val="black"/>
                </a:solidFill>
                <a:latin typeface="Droid Sans"/>
              </a:rPr>
              <a:t>Built-in operations</a:t>
            </a:r>
            <a:r>
              <a:rPr lang="en-US" sz="1400" b="1" dirty="0">
                <a:solidFill>
                  <a:srgbClr val="7889FB"/>
                </a:solidFill>
                <a:latin typeface="Droid Sans"/>
              </a:rPr>
              <a:t> 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for </a:t>
            </a:r>
            <a:r>
              <a:rPr lang="en-US" sz="1400" b="1" dirty="0">
                <a:solidFill>
                  <a:srgbClr val="7889FB"/>
                </a:solidFill>
                <a:latin typeface="Droid Sans"/>
              </a:rPr>
              <a:t>linear and relational algebra</a:t>
            </a:r>
          </a:p>
          <a:p>
            <a:pPr marL="285750" indent="-285750">
              <a:buFontTx/>
              <a:buChar char="-"/>
            </a:pPr>
            <a:r>
              <a:rPr lang="en-US" sz="1400" b="1" dirty="0">
                <a:solidFill>
                  <a:srgbClr val="7889FB"/>
                </a:solidFill>
                <a:latin typeface="Droid Sans"/>
              </a:rPr>
              <a:t>High-level operations 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(e.g., SQL, parameter servers, map)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prstClr val="black"/>
                </a:solidFill>
                <a:latin typeface="Droid Sans"/>
              </a:rPr>
              <a:t>Conditional </a:t>
            </a:r>
            <a:r>
              <a:rPr lang="en-US" sz="1400" b="1" dirty="0">
                <a:solidFill>
                  <a:srgbClr val="7889FB"/>
                </a:solidFill>
                <a:latin typeface="Droid Sans"/>
              </a:rPr>
              <a:t>control flow 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(branches, loops)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prstClr val="black"/>
                </a:solidFill>
                <a:latin typeface="Droid Sans"/>
              </a:rPr>
              <a:t>Typed and untyped </a:t>
            </a:r>
            <a:r>
              <a:rPr lang="en-US" sz="1400" b="1" dirty="0">
                <a:solidFill>
                  <a:srgbClr val="7889FB"/>
                </a:solidFill>
                <a:latin typeface="Droid Sans"/>
              </a:rPr>
              <a:t>user-defined functions</a:t>
            </a:r>
          </a:p>
          <a:p>
            <a:pPr marL="285750" indent="-285750">
              <a:buFontTx/>
              <a:buChar char="-"/>
            </a:pPr>
            <a:endParaRPr lang="en-US" sz="1400" b="1" dirty="0">
              <a:solidFill>
                <a:srgbClr val="7889FB"/>
              </a:solidFill>
              <a:latin typeface="Droid Sans"/>
            </a:endParaRPr>
          </a:p>
          <a:p>
            <a:pPr marL="285750" indent="-285750">
              <a:buFontTx/>
              <a:buChar char="-"/>
            </a:pPr>
            <a:r>
              <a:rPr lang="en-US" sz="1400" b="1" dirty="0">
                <a:solidFill>
                  <a:srgbClr val="7889FB"/>
                </a:solidFill>
                <a:latin typeface="Droid Sans"/>
              </a:rPr>
              <a:t>Hierarchy of primitives 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for data science tasks</a:t>
            </a:r>
          </a:p>
          <a:p>
            <a:pPr marL="285750" indent="-285750">
              <a:buFontTx/>
              <a:buChar char="-"/>
            </a:pPr>
            <a:endParaRPr lang="en-US" sz="1400" b="1" dirty="0">
              <a:solidFill>
                <a:srgbClr val="7889FB"/>
              </a:solidFill>
              <a:latin typeface="Droid Sans"/>
            </a:endParaRPr>
          </a:p>
          <a:p>
            <a:pPr marL="285750" indent="-285750">
              <a:buFontTx/>
              <a:buChar char="-"/>
            </a:pPr>
            <a:r>
              <a:rPr lang="en-US" sz="1400" b="1" dirty="0">
                <a:solidFill>
                  <a:srgbClr val="7889FB"/>
                </a:solidFill>
                <a:latin typeface="Droid Sans"/>
              </a:rPr>
              <a:t>Physical data independence</a:t>
            </a: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672F9CCD-82A6-A10C-0193-CAA748CE5C3C}"/>
              </a:ext>
            </a:extLst>
          </p:cNvPr>
          <p:cNvSpPr/>
          <p:nvPr/>
        </p:nvSpPr>
        <p:spPr>
          <a:xfrm flipH="1">
            <a:off x="5640295" y="2140228"/>
            <a:ext cx="455705" cy="369332"/>
          </a:xfrm>
          <a:prstGeom prst="rightArrow">
            <a:avLst/>
          </a:prstGeom>
          <a:solidFill>
            <a:sysClr val="windowText" lastClr="000000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 Sans"/>
              <a:ea typeface="+mn-ea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96EB0DE-A33A-D5B2-63B5-B47D1226F374}"/>
              </a:ext>
            </a:extLst>
          </p:cNvPr>
          <p:cNvSpPr txBox="1"/>
          <p:nvPr/>
        </p:nvSpPr>
        <p:spPr>
          <a:xfrm>
            <a:off x="6201294" y="3029008"/>
            <a:ext cx="4759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Droid Sans"/>
              </a:rPr>
              <a:t>Example: </a:t>
            </a:r>
            <a:r>
              <a:rPr lang="en-US" sz="1400" b="1" dirty="0">
                <a:solidFill>
                  <a:srgbClr val="F70146"/>
                </a:solidFill>
                <a:latin typeface="Droid Sans"/>
              </a:rPr>
              <a:t>linear regression model training 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(simplified)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2FC88103-0D31-4887-AEC8-A65FA2AA3593}"/>
              </a:ext>
            </a:extLst>
          </p:cNvPr>
          <p:cNvCxnSpPr>
            <a:cxnSpLocks/>
            <a:endCxn id="4" idx="3"/>
          </p:cNvCxnSpPr>
          <p:nvPr/>
        </p:nvCxnSpPr>
        <p:spPr>
          <a:xfrm>
            <a:off x="6096000" y="2993344"/>
            <a:ext cx="5787482" cy="7602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AF7BCC88-5B08-C02F-E153-5FA382AEA625}"/>
              </a:ext>
            </a:extLst>
          </p:cNvPr>
          <p:cNvSpPr/>
          <p:nvPr/>
        </p:nvSpPr>
        <p:spPr>
          <a:xfrm>
            <a:off x="7140634" y="5256951"/>
            <a:ext cx="4484986" cy="281143"/>
          </a:xfrm>
          <a:prstGeom prst="rect">
            <a:avLst/>
          </a:pr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my_model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lm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my_X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my_y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2AEC901E-6CA8-9D65-80EB-DCBE2D043C32}"/>
              </a:ext>
            </a:extLst>
          </p:cNvPr>
          <p:cNvSpPr/>
          <p:nvPr/>
        </p:nvSpPr>
        <p:spPr>
          <a:xfrm>
            <a:off x="6665863" y="5273687"/>
            <a:ext cx="423003" cy="243565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1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25298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B68AAE3-13EB-5D8C-C54A-E6838F72A1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Optimizing Compiler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94E15D0-9404-74BF-E368-ACF9F3F2F4AD}"/>
              </a:ext>
            </a:extLst>
          </p:cNvPr>
          <p:cNvSpPr/>
          <p:nvPr/>
        </p:nvSpPr>
        <p:spPr>
          <a:xfrm>
            <a:off x="6096000" y="400545"/>
            <a:ext cx="5787482" cy="5208802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 Sans"/>
              <a:ea typeface="+mn-ea"/>
              <a:cs typeface="+mn-cs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D3DD572-2F89-0756-453F-55253E3CB20E}"/>
              </a:ext>
            </a:extLst>
          </p:cNvPr>
          <p:cNvSpPr/>
          <p:nvPr/>
        </p:nvSpPr>
        <p:spPr>
          <a:xfrm>
            <a:off x="6304205" y="3421532"/>
            <a:ext cx="5478088" cy="1479526"/>
          </a:xfrm>
          <a:prstGeom prst="rect">
            <a:avLst/>
          </a:pr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%10:2 = "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daphne.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vectorizedPipeline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"(%5, %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colmu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%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colsd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%7, %6) ({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^bb0(%arg0: ..., %arg1: ..., %arg2: ..., %arg3: ..., %arg4: ...):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%12 = "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daphne.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F4538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ewSub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"(%arg0, %arg1) : ...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%13 = "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daphne.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F4538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ewDiv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"(%12, %arg2) : ...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%14 = "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daphne.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F4538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colBind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"(%13, %arg3) : ...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%15 = "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daphne.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F4538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gemv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"(%14, %arg4) : ... 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// rewritten from 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matmul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/@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%16 = "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daphne.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F4538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syrk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"(%14) : ...        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// rewritten from 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matmul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/@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"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daphne.return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"(%15, %16) : ...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}, ...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783596B-D0B6-3117-8AE6-8BD6D8565381}"/>
              </a:ext>
            </a:extLst>
          </p:cNvPr>
          <p:cNvSpPr txBox="1"/>
          <p:nvPr/>
        </p:nvSpPr>
        <p:spPr>
          <a:xfrm>
            <a:off x="6201294" y="544334"/>
            <a:ext cx="3845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Droid Sans"/>
              </a:rPr>
              <a:t>MLIR-based Optimizing Compiler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957B4BC-C645-72B2-F11A-22D0A35D405E}"/>
              </a:ext>
            </a:extLst>
          </p:cNvPr>
          <p:cNvSpPr txBox="1"/>
          <p:nvPr/>
        </p:nvSpPr>
        <p:spPr>
          <a:xfrm>
            <a:off x="6259483" y="931679"/>
            <a:ext cx="54780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>
                <a:solidFill>
                  <a:prstClr val="black"/>
                </a:solidFill>
                <a:latin typeface="Droid Sans"/>
              </a:rPr>
              <a:t>Intermediate representation </a:t>
            </a:r>
            <a:r>
              <a:rPr lang="en-US" sz="1400" b="1" dirty="0" err="1">
                <a:solidFill>
                  <a:srgbClr val="7889FB"/>
                </a:solidFill>
                <a:latin typeface="Droid Sans"/>
              </a:rPr>
              <a:t>DaphneIR</a:t>
            </a:r>
            <a:r>
              <a:rPr lang="en-US" sz="1400" b="1" dirty="0">
                <a:solidFill>
                  <a:srgbClr val="7889FB"/>
                </a:solidFill>
                <a:latin typeface="Droid Sans"/>
              </a:rPr>
              <a:t> (MLIR dialect)</a:t>
            </a:r>
          </a:p>
          <a:p>
            <a:pPr marL="285750" indent="-285750">
              <a:buFontTx/>
              <a:buChar char="-"/>
            </a:pPr>
            <a:r>
              <a:rPr lang="en-US" sz="1400" b="1" dirty="0">
                <a:solidFill>
                  <a:srgbClr val="7889FB"/>
                </a:solidFill>
                <a:latin typeface="Droid Sans"/>
              </a:rPr>
              <a:t>Systematic lowering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 from </a:t>
            </a:r>
            <a:r>
              <a:rPr lang="en-US" sz="1400" b="1" dirty="0">
                <a:solidFill>
                  <a:srgbClr val="7889FB"/>
                </a:solidFill>
                <a:latin typeface="Droid Sans"/>
              </a:rPr>
              <a:t>domain-specific operations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 to calls to pre-compiled </a:t>
            </a:r>
            <a:r>
              <a:rPr lang="en-US" sz="1400" b="1" dirty="0">
                <a:solidFill>
                  <a:srgbClr val="7889FB"/>
                </a:solidFill>
                <a:latin typeface="Droid Sans"/>
              </a:rPr>
              <a:t>kernels for heterogeneous hardware</a:t>
            </a:r>
          </a:p>
          <a:p>
            <a:pPr marL="285750" indent="-285750">
              <a:buFontTx/>
              <a:buChar char="-"/>
            </a:pPr>
            <a:endParaRPr lang="en-US" sz="1400" b="1" dirty="0">
              <a:solidFill>
                <a:srgbClr val="7889FB"/>
              </a:solidFill>
              <a:latin typeface="Droid Sans"/>
            </a:endParaRP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prstClr val="black"/>
                </a:solidFill>
                <a:latin typeface="Droid Sans"/>
              </a:rPr>
              <a:t>Traditional </a:t>
            </a:r>
            <a:r>
              <a:rPr lang="en-US" sz="1400" b="1" dirty="0">
                <a:solidFill>
                  <a:srgbClr val="7889FB"/>
                </a:solidFill>
                <a:latin typeface="Droid Sans"/>
              </a:rPr>
              <a:t>programming language rewrites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prstClr val="black"/>
                </a:solidFill>
                <a:latin typeface="Droid Sans"/>
              </a:rPr>
              <a:t>Type &amp; property </a:t>
            </a:r>
            <a:r>
              <a:rPr lang="en-US" sz="1400" b="1" dirty="0">
                <a:solidFill>
                  <a:srgbClr val="7889FB"/>
                </a:solidFill>
                <a:latin typeface="Droid Sans"/>
              </a:rPr>
              <a:t>inference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, inter-procedural analysis</a:t>
            </a:r>
          </a:p>
          <a:p>
            <a:pPr marL="285750" indent="-285750">
              <a:buFontTx/>
              <a:buChar char="-"/>
            </a:pPr>
            <a:r>
              <a:rPr lang="en-US" sz="1400" b="1" dirty="0">
                <a:solidFill>
                  <a:srgbClr val="7889FB"/>
                </a:solidFill>
                <a:latin typeface="Droid Sans"/>
              </a:rPr>
              <a:t>Domain-specific rewrites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 from linear and relational algebra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prstClr val="black"/>
                </a:solidFill>
                <a:latin typeface="Droid Sans"/>
              </a:rPr>
              <a:t>Memory management &amp; garbage collection</a:t>
            </a:r>
          </a:p>
          <a:p>
            <a:pPr marL="285750" indent="-285750">
              <a:buFontTx/>
              <a:buChar char="-"/>
            </a:pPr>
            <a:r>
              <a:rPr lang="en-US" sz="1400" b="1" dirty="0">
                <a:solidFill>
                  <a:srgbClr val="7889FB"/>
                </a:solidFill>
                <a:latin typeface="Droid Sans"/>
              </a:rPr>
              <a:t>Device placement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 &amp; </a:t>
            </a:r>
            <a:r>
              <a:rPr lang="en-US" sz="1400" b="1" dirty="0">
                <a:solidFill>
                  <a:srgbClr val="7889FB"/>
                </a:solidFill>
                <a:latin typeface="Droid Sans"/>
              </a:rPr>
              <a:t>physical operator selection</a:t>
            </a:r>
            <a:endParaRPr lang="en-US" sz="1400" dirty="0">
              <a:solidFill>
                <a:prstClr val="black"/>
              </a:solidFill>
              <a:latin typeface="Droid Sans"/>
            </a:endParaRPr>
          </a:p>
          <a:p>
            <a:pPr marL="285750" indent="-285750">
              <a:buFontTx/>
              <a:buChar char="-"/>
            </a:pPr>
            <a:endParaRPr lang="en-US" sz="1400" dirty="0">
              <a:solidFill>
                <a:prstClr val="black"/>
              </a:solidFill>
              <a:latin typeface="Droid Sans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7AAFC16-4B16-C055-A726-54BCFA7B1D2E}"/>
              </a:ext>
            </a:extLst>
          </p:cNvPr>
          <p:cNvSpPr txBox="1"/>
          <p:nvPr/>
        </p:nvSpPr>
        <p:spPr>
          <a:xfrm>
            <a:off x="6201294" y="3033008"/>
            <a:ext cx="4759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Droid Sans"/>
              </a:rPr>
              <a:t>Example: </a:t>
            </a:r>
            <a:r>
              <a:rPr lang="en-US" sz="1400" b="1" dirty="0">
                <a:solidFill>
                  <a:srgbClr val="F70146"/>
                </a:solidFill>
                <a:latin typeface="Droid Sans"/>
              </a:rPr>
              <a:t>linear regression model training 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(simplified)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859767E8-1984-73C2-938D-9FCF1974C94D}"/>
              </a:ext>
            </a:extLst>
          </p:cNvPr>
          <p:cNvCxnSpPr>
            <a:cxnSpLocks/>
          </p:cNvCxnSpPr>
          <p:nvPr/>
        </p:nvCxnSpPr>
        <p:spPr>
          <a:xfrm>
            <a:off x="6096000" y="2997344"/>
            <a:ext cx="5787482" cy="7602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B309F6E6-C6AA-2F60-4818-31074E56A78E}"/>
              </a:ext>
            </a:extLst>
          </p:cNvPr>
          <p:cNvGrpSpPr/>
          <p:nvPr/>
        </p:nvGrpSpPr>
        <p:grpSpPr>
          <a:xfrm>
            <a:off x="917950" y="1849710"/>
            <a:ext cx="4722345" cy="3500698"/>
            <a:chOff x="1624532" y="1268249"/>
            <a:chExt cx="6925073" cy="5133591"/>
          </a:xfrm>
        </p:grpSpPr>
        <p:pic>
          <p:nvPicPr>
            <p:cNvPr id="11" name="Content Placeholder 5">
              <a:extLst>
                <a:ext uri="{FF2B5EF4-FFF2-40B4-BE49-F238E27FC236}">
                  <a16:creationId xmlns:a16="http://schemas.microsoft.com/office/drawing/2014/main" id="{A8051F2A-7B99-7341-785A-63F676C4E5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893"/>
            <a:stretch/>
          </p:blipFill>
          <p:spPr>
            <a:xfrm>
              <a:off x="1624532" y="1268249"/>
              <a:ext cx="6821199" cy="5133591"/>
            </a:xfrm>
            <a:prstGeom prst="rect">
              <a:avLst/>
            </a:prstGeom>
          </p:spPr>
        </p:pic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F98AC9BC-78D8-F042-F7BB-677DC5BF82FA}"/>
                </a:ext>
              </a:extLst>
            </p:cNvPr>
            <p:cNvSpPr txBox="1"/>
            <p:nvPr/>
          </p:nvSpPr>
          <p:spPr>
            <a:xfrm>
              <a:off x="5102567" y="1288074"/>
              <a:ext cx="3447038" cy="406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prstClr val="black"/>
                  </a:solidFill>
                  <a:latin typeface="Droid Sans"/>
                </a:rPr>
                <a:t>Python API w/ lazy evaluation</a:t>
              </a:r>
            </a:p>
          </p:txBody>
        </p: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FD456E42-B65F-48E2-801E-54D951FBAE1A}"/>
              </a:ext>
            </a:extLst>
          </p:cNvPr>
          <p:cNvSpPr txBox="1"/>
          <p:nvPr/>
        </p:nvSpPr>
        <p:spPr>
          <a:xfrm>
            <a:off x="2012077" y="1372013"/>
            <a:ext cx="245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Droid Sans"/>
              </a:rPr>
              <a:t>System Architecture</a:t>
            </a:r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C2F6818E-203F-F83B-C347-610E4A2EB640}"/>
              </a:ext>
            </a:extLst>
          </p:cNvPr>
          <p:cNvSpPr/>
          <p:nvPr/>
        </p:nvSpPr>
        <p:spPr>
          <a:xfrm flipH="1">
            <a:off x="5640295" y="3073096"/>
            <a:ext cx="455705" cy="369332"/>
          </a:xfrm>
          <a:prstGeom prst="rightArrow">
            <a:avLst/>
          </a:prstGeom>
          <a:solidFill>
            <a:sysClr val="windowText" lastClr="000000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30997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C3CF80-E2E5-F095-01A8-D5C55AB6EE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Runtime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FAFAEA8-F943-9F5A-128D-998D0D4A722A}"/>
              </a:ext>
            </a:extLst>
          </p:cNvPr>
          <p:cNvSpPr/>
          <p:nvPr/>
        </p:nvSpPr>
        <p:spPr>
          <a:xfrm>
            <a:off x="6096000" y="396545"/>
            <a:ext cx="5787482" cy="5208802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 Sans"/>
              <a:ea typeface="+mn-ea"/>
              <a:cs typeface="+mn-cs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7A76A8E-E5AC-BF0C-D812-3E72298719FB}"/>
              </a:ext>
            </a:extLst>
          </p:cNvPr>
          <p:cNvSpPr txBox="1"/>
          <p:nvPr/>
        </p:nvSpPr>
        <p:spPr>
          <a:xfrm>
            <a:off x="6201294" y="540334"/>
            <a:ext cx="4955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Droid Sans"/>
              </a:rPr>
              <a:t>Distributed and Local Vectorized Execution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C1E356A-FCF4-D448-FE0E-ACA6DD090E27}"/>
              </a:ext>
            </a:extLst>
          </p:cNvPr>
          <p:cNvSpPr txBox="1"/>
          <p:nvPr/>
        </p:nvSpPr>
        <p:spPr>
          <a:xfrm>
            <a:off x="6201294" y="3029008"/>
            <a:ext cx="4759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Droid Sans"/>
              </a:rPr>
              <a:t>Example: </a:t>
            </a:r>
            <a:r>
              <a:rPr lang="en-US" sz="1400" b="1" dirty="0">
                <a:solidFill>
                  <a:srgbClr val="F70146"/>
                </a:solidFill>
                <a:latin typeface="Droid Sans"/>
              </a:rPr>
              <a:t>linear regression model training 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(simplified)</a:t>
            </a:r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1923B3B1-07DC-692E-08BE-87ACAE11887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442" y="3379186"/>
            <a:ext cx="5245240" cy="205981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242471A6-C894-AD7F-31C8-15C8423B805E}"/>
              </a:ext>
            </a:extLst>
          </p:cNvPr>
          <p:cNvSpPr txBox="1"/>
          <p:nvPr/>
        </p:nvSpPr>
        <p:spPr>
          <a:xfrm>
            <a:off x="6259483" y="927679"/>
            <a:ext cx="54780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b="1" dirty="0">
                <a:solidFill>
                  <a:srgbClr val="7889FB"/>
                </a:solidFill>
                <a:latin typeface="Droid Sans"/>
              </a:rPr>
              <a:t>Fused operator pipelines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 on tiles/vectors of data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prstClr val="black"/>
                </a:solidFill>
                <a:latin typeface="Droid Sans"/>
              </a:rPr>
              <a:t>Coarse-grained tasks and cache-conscious data binding</a:t>
            </a:r>
          </a:p>
          <a:p>
            <a:pPr marL="285750" indent="-285750">
              <a:buFontTx/>
              <a:buChar char="-"/>
            </a:pPr>
            <a:endParaRPr lang="en-US" sz="1400" dirty="0">
              <a:solidFill>
                <a:prstClr val="black"/>
              </a:solidFill>
              <a:latin typeface="Droid Sans"/>
            </a:endParaRP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prstClr val="black"/>
                </a:solidFill>
                <a:latin typeface="Droid Sans"/>
              </a:rPr>
              <a:t>Device </a:t>
            </a:r>
            <a:r>
              <a:rPr lang="en-US" sz="1400" b="1" dirty="0">
                <a:solidFill>
                  <a:srgbClr val="7889FB"/>
                </a:solidFill>
                <a:latin typeface="Droid Sans"/>
              </a:rPr>
              <a:t>kernels for heterogeneous hardware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prstClr val="black"/>
                </a:solidFill>
                <a:latin typeface="Droid Sans"/>
              </a:rPr>
              <a:t>Integration of </a:t>
            </a:r>
            <a:r>
              <a:rPr lang="en-US" sz="1400" b="1" dirty="0">
                <a:solidFill>
                  <a:srgbClr val="7889FB"/>
                </a:solidFill>
                <a:latin typeface="Droid Sans"/>
              </a:rPr>
              <a:t>computational storage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 (e.g., </a:t>
            </a:r>
            <a:r>
              <a:rPr lang="en-US" sz="1400" dirty="0" err="1">
                <a:solidFill>
                  <a:prstClr val="black"/>
                </a:solidFill>
                <a:latin typeface="Droid Sans"/>
              </a:rPr>
              <a:t>eBPF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 programs)</a:t>
            </a:r>
          </a:p>
          <a:p>
            <a:pPr marL="285750" indent="-285750">
              <a:buFontTx/>
              <a:buChar char="-"/>
            </a:pPr>
            <a:endParaRPr lang="en-US" sz="1400" dirty="0">
              <a:solidFill>
                <a:prstClr val="black"/>
              </a:solidFill>
              <a:latin typeface="Droid Sans"/>
            </a:endParaRPr>
          </a:p>
          <a:p>
            <a:pPr marL="285750" indent="-285750">
              <a:buFontTx/>
              <a:buChar char="-"/>
            </a:pPr>
            <a:r>
              <a:rPr lang="en-US" sz="1400" b="1" dirty="0">
                <a:solidFill>
                  <a:srgbClr val="7889FB"/>
                </a:solidFill>
                <a:latin typeface="Droid Sans"/>
              </a:rPr>
              <a:t>Scheduling for load balancing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 (e.g., for ops on sparse data)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prstClr val="black"/>
                </a:solidFill>
                <a:latin typeface="Droid Sans"/>
              </a:rPr>
              <a:t>Different </a:t>
            </a:r>
            <a:r>
              <a:rPr lang="en-US" sz="1400" b="1" dirty="0">
                <a:solidFill>
                  <a:srgbClr val="7889FB"/>
                </a:solidFill>
                <a:latin typeface="Droid Sans"/>
              </a:rPr>
              <a:t>distributed backends 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(e.g., </a:t>
            </a:r>
            <a:r>
              <a:rPr lang="en-US" sz="1400" dirty="0" err="1">
                <a:solidFill>
                  <a:prstClr val="black"/>
                </a:solidFill>
                <a:latin typeface="Droid Sans"/>
              </a:rPr>
              <a:t>gRPC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Droid Sans"/>
              </a:rPr>
              <a:t>OpenMPI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)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E178DE5-01CC-D0FC-AB80-D6E6C3F917C8}"/>
              </a:ext>
            </a:extLst>
          </p:cNvPr>
          <p:cNvCxnSpPr>
            <a:cxnSpLocks/>
          </p:cNvCxnSpPr>
          <p:nvPr/>
        </p:nvCxnSpPr>
        <p:spPr>
          <a:xfrm>
            <a:off x="6096000" y="2993344"/>
            <a:ext cx="5787482" cy="7602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BA57399-29E8-62F5-05DD-16933D139040}"/>
              </a:ext>
            </a:extLst>
          </p:cNvPr>
          <p:cNvGrpSpPr/>
          <p:nvPr/>
        </p:nvGrpSpPr>
        <p:grpSpPr>
          <a:xfrm>
            <a:off x="917950" y="1849710"/>
            <a:ext cx="4722345" cy="3500698"/>
            <a:chOff x="1624532" y="1268249"/>
            <a:chExt cx="6925073" cy="5133591"/>
          </a:xfrm>
        </p:grpSpPr>
        <p:pic>
          <p:nvPicPr>
            <p:cNvPr id="17" name="Content Placeholder 5">
              <a:extLst>
                <a:ext uri="{FF2B5EF4-FFF2-40B4-BE49-F238E27FC236}">
                  <a16:creationId xmlns:a16="http://schemas.microsoft.com/office/drawing/2014/main" id="{41AEEB6B-1A46-A994-4600-B401579720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893"/>
            <a:stretch/>
          </p:blipFill>
          <p:spPr>
            <a:xfrm>
              <a:off x="1624532" y="1268249"/>
              <a:ext cx="6821199" cy="5133591"/>
            </a:xfrm>
            <a:prstGeom prst="rect">
              <a:avLst/>
            </a:prstGeom>
          </p:spPr>
        </p:pic>
        <p:sp>
          <p:nvSpPr>
            <p:cNvPr id="18" name="TextBox 16">
              <a:extLst>
                <a:ext uri="{FF2B5EF4-FFF2-40B4-BE49-F238E27FC236}">
                  <a16:creationId xmlns:a16="http://schemas.microsoft.com/office/drawing/2014/main" id="{7A7AD070-899C-30E3-CA55-C08E3C0CC586}"/>
                </a:ext>
              </a:extLst>
            </p:cNvPr>
            <p:cNvSpPr txBox="1"/>
            <p:nvPr/>
          </p:nvSpPr>
          <p:spPr>
            <a:xfrm>
              <a:off x="5102567" y="1288074"/>
              <a:ext cx="3447038" cy="406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prstClr val="black"/>
                  </a:solidFill>
                  <a:latin typeface="Droid Sans"/>
                </a:rPr>
                <a:t>Python API w/ lazy evaluation</a:t>
              </a:r>
            </a:p>
          </p:txBody>
        </p:sp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64A4699-6B2E-09B6-5291-6F5B9846E08F}"/>
              </a:ext>
            </a:extLst>
          </p:cNvPr>
          <p:cNvSpPr txBox="1"/>
          <p:nvPr/>
        </p:nvSpPr>
        <p:spPr>
          <a:xfrm>
            <a:off x="2012077" y="1372013"/>
            <a:ext cx="245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Droid Sans"/>
              </a:rPr>
              <a:t>System Architecture</a:t>
            </a:r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33D1C26A-ABEE-EDC9-AEAC-5D4D5229ECD5}"/>
              </a:ext>
            </a:extLst>
          </p:cNvPr>
          <p:cNvSpPr/>
          <p:nvPr/>
        </p:nvSpPr>
        <p:spPr>
          <a:xfrm flipH="1">
            <a:off x="5640295" y="4510976"/>
            <a:ext cx="455705" cy="369332"/>
          </a:xfrm>
          <a:prstGeom prst="rightArrow">
            <a:avLst/>
          </a:prstGeom>
          <a:solidFill>
            <a:sysClr val="windowText" lastClr="000000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4772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08A6E45-D999-63D3-F74E-49ACF2CD38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Course Organization, Outline, and Deliverables</a:t>
            </a:r>
          </a:p>
          <a:p>
            <a:r>
              <a:rPr lang="en-US" dirty="0"/>
              <a:t>Projects in DAPHNE and Apache </a:t>
            </a:r>
            <a:r>
              <a:rPr lang="en-US" dirty="0" err="1"/>
              <a:t>SystemDS</a:t>
            </a:r>
            <a:endParaRPr lang="en-US" dirty="0"/>
          </a:p>
          <a:p>
            <a:r>
              <a:rPr lang="en-US" dirty="0"/>
              <a:t>How to Approach the Project</a:t>
            </a:r>
          </a:p>
          <a:p>
            <a:r>
              <a:rPr lang="en-US" dirty="0">
                <a:solidFill>
                  <a:srgbClr val="7889FB"/>
                </a:solidFill>
              </a:rPr>
              <a:t>List of Project Topics (Proposals)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4A97D75-6CDC-E39C-A77C-C127721DF3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044757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38EF9A-3A47-F1D2-052E-D714DA5FE1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5867" y="2582402"/>
            <a:ext cx="9999838" cy="717437"/>
          </a:xfrm>
        </p:spPr>
        <p:txBody>
          <a:bodyPr/>
          <a:lstStyle/>
          <a:p>
            <a:r>
              <a:rPr lang="en-US" dirty="0"/>
              <a:t>Course Organization, Outline, and Deliverables</a:t>
            </a:r>
          </a:p>
        </p:txBody>
      </p:sp>
    </p:spTree>
    <p:extLst>
      <p:ext uri="{BB962C8B-B14F-4D97-AF65-F5344CB8AC3E}">
        <p14:creationId xmlns:p14="http://schemas.microsoft.com/office/powerpoint/2010/main" val="3946548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hteck 34">
            <a:extLst>
              <a:ext uri="{FF2B5EF4-FFF2-40B4-BE49-F238E27FC236}">
                <a16:creationId xmlns:a16="http://schemas.microsoft.com/office/drawing/2014/main" id="{884487D0-18F9-C993-13A1-66A3BD8C1459}"/>
              </a:ext>
            </a:extLst>
          </p:cNvPr>
          <p:cNvSpPr/>
          <p:nvPr/>
        </p:nvSpPr>
        <p:spPr>
          <a:xfrm>
            <a:off x="1776000" y="2406785"/>
            <a:ext cx="4248434" cy="269861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000000"/>
                </a:solidFill>
              </a:rPr>
              <a:t>Seminar LDE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Reading &amp; writing scientific papers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Giving presentations on papers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7889FB"/>
                </a:solidFill>
              </a:rPr>
              <a:t>Summary paper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7889FB"/>
                </a:solidFill>
              </a:rPr>
              <a:t>Presentation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Lecturer &amp; seminar mentor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E42B46A1-0626-2083-E1E7-1F5E35B0F976}"/>
              </a:ext>
            </a:extLst>
          </p:cNvPr>
          <p:cNvSpPr/>
          <p:nvPr/>
        </p:nvSpPr>
        <p:spPr>
          <a:xfrm>
            <a:off x="6167566" y="2406785"/>
            <a:ext cx="4248434" cy="269861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000000"/>
                </a:solidFill>
              </a:rPr>
              <a:t>Project LDE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Building &amp; evaluating prototypes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Giving presentations on prototypes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7889FB"/>
                </a:solidFill>
              </a:rPr>
              <a:t>Prototype design/</a:t>
            </a:r>
            <a:r>
              <a:rPr lang="en-US" dirty="0" err="1">
                <a:solidFill>
                  <a:srgbClr val="7889FB"/>
                </a:solidFill>
              </a:rPr>
              <a:t>impl</a:t>
            </a:r>
            <a:r>
              <a:rPr lang="en-US" dirty="0">
                <a:solidFill>
                  <a:srgbClr val="7889FB"/>
                </a:solidFill>
              </a:rPr>
              <a:t>/tests/doc/eval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7889FB"/>
                </a:solidFill>
              </a:rPr>
              <a:t>Presentation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Project mentors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A86A97-9525-B5F2-E8CA-38BC3397C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Large-scale Data Engineering: Module Overview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644FE24-D646-D8F2-7FF6-8EA99FA70C92}"/>
              </a:ext>
            </a:extLst>
          </p:cNvPr>
          <p:cNvSpPr/>
          <p:nvPr/>
        </p:nvSpPr>
        <p:spPr>
          <a:xfrm>
            <a:off x="1776000" y="1215272"/>
            <a:ext cx="8640000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/>
              <a:t>#41086: LDE Seminar + Project (12 ECTS)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0CF2C60-59C7-4787-5D1F-D14970DB4345}"/>
              </a:ext>
            </a:extLst>
          </p:cNvPr>
          <p:cNvSpPr/>
          <p:nvPr/>
        </p:nvSpPr>
        <p:spPr>
          <a:xfrm>
            <a:off x="1776000" y="1676562"/>
            <a:ext cx="2160000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/>
              <a:t>#41095: Seminar LDE (3)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8E4DFB1-31DA-ABF3-6DCE-ECFF9BBB21E2}"/>
              </a:ext>
            </a:extLst>
          </p:cNvPr>
          <p:cNvSpPr/>
          <p:nvPr/>
        </p:nvSpPr>
        <p:spPr>
          <a:xfrm>
            <a:off x="4095252" y="1676562"/>
            <a:ext cx="6320748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/>
              <a:t>#41183: Project LDE (9 ECTS)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6FAC91E-10D8-DBB8-6979-0896B88FB8B7}"/>
              </a:ext>
            </a:extLst>
          </p:cNvPr>
          <p:cNvSpPr txBox="1"/>
          <p:nvPr/>
        </p:nvSpPr>
        <p:spPr>
          <a:xfrm>
            <a:off x="10416000" y="1225995"/>
            <a:ext cx="1174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889FB"/>
                </a:solidFill>
              </a:rPr>
              <a:t>10 students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B0B86BF-1817-2B18-1836-ED7BAE8DB329}"/>
              </a:ext>
            </a:extLst>
          </p:cNvPr>
          <p:cNvSpPr txBox="1"/>
          <p:nvPr/>
        </p:nvSpPr>
        <p:spPr>
          <a:xfrm>
            <a:off x="10416001" y="1687285"/>
            <a:ext cx="1070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889FB"/>
                </a:solidFill>
              </a:rPr>
              <a:t>7 students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BA375BC-E548-4D30-CEF5-703CC59B0279}"/>
              </a:ext>
            </a:extLst>
          </p:cNvPr>
          <p:cNvSpPr txBox="1"/>
          <p:nvPr/>
        </p:nvSpPr>
        <p:spPr>
          <a:xfrm>
            <a:off x="596700" y="1687285"/>
            <a:ext cx="1174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rgbClr val="7889FB"/>
                </a:solidFill>
              </a:rPr>
              <a:t>10 students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446687C-E476-55BE-6EF0-261ED3AE9C94}"/>
              </a:ext>
            </a:extLst>
          </p:cNvPr>
          <p:cNvSpPr txBox="1"/>
          <p:nvPr/>
        </p:nvSpPr>
        <p:spPr>
          <a:xfrm>
            <a:off x="5332556" y="876718"/>
            <a:ext cx="1526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889FB"/>
                </a:solidFill>
              </a:rPr>
              <a:t>20 seats in total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C46461B-CEAA-9953-1908-0B48CBD86E68}"/>
              </a:ext>
            </a:extLst>
          </p:cNvPr>
          <p:cNvSpPr txBox="1"/>
          <p:nvPr/>
        </p:nvSpPr>
        <p:spPr>
          <a:xfrm>
            <a:off x="1776000" y="5202013"/>
            <a:ext cx="8620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olidFill>
                  <a:srgbClr val="000000"/>
                </a:solidFill>
              </a:rPr>
              <a:t>In the context of systems for data engineering, data management, machine learning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olidFill>
                  <a:srgbClr val="C40D1E"/>
                </a:solidFill>
              </a:rPr>
              <a:t>In combination: Ideal preparation for a bachelor/master thesis with our group</a:t>
            </a:r>
          </a:p>
        </p:txBody>
      </p:sp>
      <p:pic>
        <p:nvPicPr>
          <p:cNvPr id="19" name="Picture 9">
            <a:extLst>
              <a:ext uri="{FF2B5EF4-FFF2-40B4-BE49-F238E27FC236}">
                <a16:creationId xmlns:a16="http://schemas.microsoft.com/office/drawing/2014/main" id="{E519B9C5-FD13-7745-40A9-8FFD42AB6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981" y="4170269"/>
            <a:ext cx="517385" cy="719164"/>
          </a:xfrm>
          <a:prstGeom prst="rect">
            <a:avLst/>
          </a:prstGeom>
          <a:effectLst/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8D1B7751-238F-E7D8-5FC2-846CDE35E957}"/>
              </a:ext>
            </a:extLst>
          </p:cNvPr>
          <p:cNvSpPr txBox="1"/>
          <p:nvPr/>
        </p:nvSpPr>
        <p:spPr>
          <a:xfrm>
            <a:off x="8698862" y="888324"/>
            <a:ext cx="1717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bachelor + master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4A95EAE-6C52-77B3-4DCD-B584311C2FF5}"/>
              </a:ext>
            </a:extLst>
          </p:cNvPr>
          <p:cNvSpPr txBox="1"/>
          <p:nvPr/>
        </p:nvSpPr>
        <p:spPr>
          <a:xfrm>
            <a:off x="9083584" y="2015115"/>
            <a:ext cx="13324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bachelor-only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E260E6F-D0A6-AD23-555D-B576AD0249B4}"/>
              </a:ext>
            </a:extLst>
          </p:cNvPr>
          <p:cNvSpPr txBox="1"/>
          <p:nvPr/>
        </p:nvSpPr>
        <p:spPr>
          <a:xfrm>
            <a:off x="1776000" y="2063855"/>
            <a:ext cx="13324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bachelor-only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2074A9F9-2562-C63E-DFC8-799CD1249416}"/>
              </a:ext>
            </a:extLst>
          </p:cNvPr>
          <p:cNvSpPr txBox="1"/>
          <p:nvPr/>
        </p:nvSpPr>
        <p:spPr>
          <a:xfrm>
            <a:off x="156518" y="2406785"/>
            <a:ext cx="1619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rgbClr val="000000"/>
                </a:solidFill>
              </a:rPr>
              <a:t>Mon, 14:00-16:00</a:t>
            </a:r>
          </a:p>
          <a:p>
            <a:pPr algn="r"/>
            <a:r>
              <a:rPr lang="en-US" sz="1400" b="1" dirty="0">
                <a:solidFill>
                  <a:srgbClr val="000000"/>
                </a:solidFill>
              </a:rPr>
              <a:t>MAR 0.010 &amp; zoom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71C755EB-86C5-9665-09DA-0EE436B2255F}"/>
              </a:ext>
            </a:extLst>
          </p:cNvPr>
          <p:cNvSpPr txBox="1"/>
          <p:nvPr/>
        </p:nvSpPr>
        <p:spPr>
          <a:xfrm>
            <a:off x="10396625" y="2406785"/>
            <a:ext cx="1619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Mon, 16:00-18:00</a:t>
            </a:r>
          </a:p>
          <a:p>
            <a:r>
              <a:rPr lang="en-US" sz="1400" b="1" dirty="0">
                <a:solidFill>
                  <a:srgbClr val="000000"/>
                </a:solidFill>
              </a:rPr>
              <a:t>MAR 0.010 &amp; zoom</a:t>
            </a:r>
          </a:p>
        </p:txBody>
      </p:sp>
      <p:pic>
        <p:nvPicPr>
          <p:cNvPr id="18" name="Picture 8">
            <a:extLst>
              <a:ext uri="{FF2B5EF4-FFF2-40B4-BE49-F238E27FC236}">
                <a16:creationId xmlns:a16="http://schemas.microsoft.com/office/drawing/2014/main" id="{A7CF0092-E7E1-29E5-B38C-DD763565B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65" r="17699"/>
          <a:stretch/>
        </p:blipFill>
        <p:spPr>
          <a:xfrm>
            <a:off x="7825883" y="4170214"/>
            <a:ext cx="382843" cy="719164"/>
          </a:xfrm>
          <a:prstGeom prst="rect">
            <a:avLst/>
          </a:prstGeom>
          <a:effectLst/>
        </p:spPr>
      </p:pic>
      <p:pic>
        <p:nvPicPr>
          <p:cNvPr id="20" name="Picture 16">
            <a:extLst>
              <a:ext uri="{FF2B5EF4-FFF2-40B4-BE49-F238E27FC236}">
                <a16:creationId xmlns:a16="http://schemas.microsoft.com/office/drawing/2014/main" id="{8003B4C4-BF54-F93D-B664-CE8F272C9B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31" r="20031" b="9757"/>
          <a:stretch/>
        </p:blipFill>
        <p:spPr>
          <a:xfrm>
            <a:off x="8220519" y="4170214"/>
            <a:ext cx="318440" cy="719164"/>
          </a:xfrm>
          <a:prstGeom prst="rect">
            <a:avLst/>
          </a:prstGeom>
        </p:spPr>
      </p:pic>
      <p:pic>
        <p:nvPicPr>
          <p:cNvPr id="21" name="Picture 9">
            <a:extLst>
              <a:ext uri="{FF2B5EF4-FFF2-40B4-BE49-F238E27FC236}">
                <a16:creationId xmlns:a16="http://schemas.microsoft.com/office/drawing/2014/main" id="{5BA1F0DC-7E10-6EE1-5F48-E96C18548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4" r="8614"/>
          <a:stretch/>
        </p:blipFill>
        <p:spPr>
          <a:xfrm>
            <a:off x="6557860" y="4170214"/>
            <a:ext cx="428248" cy="719164"/>
          </a:xfrm>
          <a:prstGeom prst="rect">
            <a:avLst/>
          </a:prstGeom>
          <a:effectLst/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871BA8E-010C-0849-A6E3-7792A2762A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1" r="19451"/>
          <a:stretch/>
        </p:blipFill>
        <p:spPr>
          <a:xfrm>
            <a:off x="6997901" y="4170214"/>
            <a:ext cx="439392" cy="71916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5785681-155A-F260-3D4F-75BB254187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98" r="5326"/>
          <a:stretch/>
        </p:blipFill>
        <p:spPr>
          <a:xfrm>
            <a:off x="9603555" y="4170269"/>
            <a:ext cx="339666" cy="720000"/>
          </a:xfrm>
          <a:prstGeom prst="rect">
            <a:avLst/>
          </a:prstGeom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F8EFCE2C-6BC2-1DD2-DD20-6D0FF59259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7" r="16197"/>
          <a:stretch/>
        </p:blipFill>
        <p:spPr>
          <a:xfrm>
            <a:off x="7449086" y="4170214"/>
            <a:ext cx="365004" cy="720000"/>
          </a:xfrm>
          <a:prstGeom prst="rect">
            <a:avLst/>
          </a:prstGeom>
          <a:effectLst/>
        </p:spPr>
      </p:pic>
      <p:pic>
        <p:nvPicPr>
          <p:cNvPr id="14" name="Picture 23">
            <a:extLst>
              <a:ext uri="{FF2B5EF4-FFF2-40B4-BE49-F238E27FC236}">
                <a16:creationId xmlns:a16="http://schemas.microsoft.com/office/drawing/2014/main" id="{A40FCAA3-64A4-4B16-EE06-D21F5BC2EAE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5358" r="29699"/>
          <a:stretch/>
        </p:blipFill>
        <p:spPr>
          <a:xfrm>
            <a:off x="8901971" y="4170214"/>
            <a:ext cx="323588" cy="720000"/>
          </a:xfrm>
          <a:prstGeom prst="rect">
            <a:avLst/>
          </a:prstGeom>
        </p:spPr>
      </p:pic>
      <p:pic>
        <p:nvPicPr>
          <p:cNvPr id="15" name="Picture 30">
            <a:extLst>
              <a:ext uri="{FF2B5EF4-FFF2-40B4-BE49-F238E27FC236}">
                <a16:creationId xmlns:a16="http://schemas.microsoft.com/office/drawing/2014/main" id="{21036CAA-A1D2-7B97-ACF6-545226CBA6E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7799" r="17799"/>
          <a:stretch/>
        </p:blipFill>
        <p:spPr>
          <a:xfrm>
            <a:off x="8550752" y="4170214"/>
            <a:ext cx="339426" cy="720000"/>
          </a:xfrm>
          <a:prstGeom prst="rect">
            <a:avLst/>
          </a:prstGeom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id="{4C41E43C-93E9-2FB4-EF91-5EB7CEB1DF9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8223" r="28955"/>
          <a:stretch/>
        </p:blipFill>
        <p:spPr>
          <a:xfrm>
            <a:off x="9237352" y="4170214"/>
            <a:ext cx="354410" cy="720000"/>
          </a:xfrm>
          <a:prstGeom prst="rect">
            <a:avLst/>
          </a:prstGeom>
        </p:spPr>
      </p:pic>
      <p:pic>
        <p:nvPicPr>
          <p:cNvPr id="22" name="Picture 10">
            <a:extLst>
              <a:ext uri="{FF2B5EF4-FFF2-40B4-BE49-F238E27FC236}">
                <a16:creationId xmlns:a16="http://schemas.microsoft.com/office/drawing/2014/main" id="{35FD07A5-7E55-5B20-D1D1-746CF40034E3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23551" t="13337" r="36851" b="12206"/>
          <a:stretch/>
        </p:blipFill>
        <p:spPr>
          <a:xfrm>
            <a:off x="9955013" y="4170214"/>
            <a:ext cx="382906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8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3" grpId="0"/>
      <p:bldP spid="16" grpId="0"/>
      <p:bldP spid="23" grpId="0"/>
      <p:bldP spid="24" grpId="0"/>
      <p:bldP spid="25" grpId="0"/>
      <p:bldP spid="33" grpId="0"/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6F38BE4-70BC-2B3B-A4A7-116264DE55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General Contact Person</a:t>
            </a:r>
          </a:p>
          <a:p>
            <a:pPr lvl="1"/>
            <a:r>
              <a:rPr lang="en-US" dirty="0"/>
              <a:t>Dr.-Ing. Patrick Damme (</a:t>
            </a:r>
            <a:r>
              <a:rPr lang="en-US" dirty="0">
                <a:hlinkClick r:id="rId2"/>
              </a:rPr>
              <a:t>patrick.damme@tu-berlin.de</a:t>
            </a:r>
            <a:r>
              <a:rPr lang="en-US" dirty="0"/>
              <a:t>)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Course Website</a:t>
            </a:r>
          </a:p>
          <a:p>
            <a:pPr lvl="1"/>
            <a:r>
              <a:rPr lang="en-US" dirty="0">
                <a:hlinkClick r:id="rId3"/>
              </a:rPr>
              <a:t>https://pdamme.github.io/teaching/2025_summer/lde/lde_summer2025.html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One site for semina</a:t>
            </a:r>
            <a:r>
              <a:rPr lang="en-US" dirty="0"/>
              <a:t>r and project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All material</a:t>
            </a:r>
            <a:r>
              <a:rPr lang="en-US" dirty="0"/>
              <a:t>, schedule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C40D1E"/>
                </a:solidFill>
              </a:rPr>
              <a:t>deadlines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/>
              <a:t>ISIS course</a:t>
            </a:r>
          </a:p>
          <a:p>
            <a:pPr lvl="1"/>
            <a:r>
              <a:rPr lang="en-US" dirty="0">
                <a:hlinkClick r:id="rId4"/>
              </a:rPr>
              <a:t>https://isis.tu-berlin.de/course/view.php?id=</a:t>
            </a:r>
            <a:r>
              <a:rPr lang="de-DE" dirty="0">
                <a:hlinkClick r:id="rId4"/>
              </a:rPr>
              <a:t>41969</a:t>
            </a:r>
            <a:endParaRPr lang="en-US" dirty="0"/>
          </a:p>
          <a:p>
            <a:pPr lvl="1"/>
            <a:r>
              <a:rPr lang="en-US" dirty="0"/>
              <a:t>Announcements, discussion forum, topic selection poll, submission of summary paper and presentation slides</a:t>
            </a:r>
            <a:endParaRPr lang="de-DE" dirty="0"/>
          </a:p>
          <a:p>
            <a:r>
              <a:rPr lang="en-US" dirty="0"/>
              <a:t>Language</a:t>
            </a:r>
          </a:p>
          <a:p>
            <a:pPr lvl="1"/>
            <a:r>
              <a:rPr lang="en-US" dirty="0"/>
              <a:t>Lectures and slides: </a:t>
            </a:r>
            <a:r>
              <a:rPr lang="en-US" b="1" dirty="0">
                <a:solidFill>
                  <a:srgbClr val="7889FB"/>
                </a:solidFill>
              </a:rPr>
              <a:t>English</a:t>
            </a:r>
          </a:p>
          <a:p>
            <a:pPr lvl="1"/>
            <a:r>
              <a:rPr lang="en-US" dirty="0"/>
              <a:t>Communication: </a:t>
            </a:r>
            <a:r>
              <a:rPr lang="en-US" b="1" dirty="0">
                <a:solidFill>
                  <a:srgbClr val="7889FB"/>
                </a:solidFill>
              </a:rPr>
              <a:t>English</a:t>
            </a:r>
            <a:r>
              <a:rPr lang="en-US" dirty="0"/>
              <a:t>/</a:t>
            </a:r>
            <a:r>
              <a:rPr lang="en-US" b="1" dirty="0">
                <a:solidFill>
                  <a:schemeClr val="accent1"/>
                </a:solidFill>
              </a:rPr>
              <a:t>German</a:t>
            </a:r>
          </a:p>
          <a:p>
            <a:pPr lvl="1"/>
            <a:r>
              <a:rPr lang="en-US" dirty="0"/>
              <a:t>Submitted paper and presentation: </a:t>
            </a:r>
            <a:r>
              <a:rPr lang="en-US" b="1" dirty="0">
                <a:solidFill>
                  <a:srgbClr val="7889FB"/>
                </a:solidFill>
              </a:rPr>
              <a:t>English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Informal language </a:t>
            </a:r>
            <a:r>
              <a:rPr lang="en-US" dirty="0"/>
              <a:t>(first name is fine), immediate feedback is welcome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79789CB-61CB-C1D4-6D44-C317D78599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Course Organization</a:t>
            </a:r>
          </a:p>
        </p:txBody>
      </p:sp>
    </p:spTree>
    <p:extLst>
      <p:ext uri="{BB962C8B-B14F-4D97-AF65-F5344CB8AC3E}">
        <p14:creationId xmlns:p14="http://schemas.microsoft.com/office/powerpoint/2010/main" val="158355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BDA50-F4CD-C646-B570-B82AF355B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8877A1C2-C3F1-9D9B-67AB-9382C64D6E1F}"/>
              </a:ext>
            </a:extLst>
          </p:cNvPr>
          <p:cNvSpPr/>
          <p:nvPr/>
        </p:nvSpPr>
        <p:spPr>
          <a:xfrm>
            <a:off x="5923722" y="5665304"/>
            <a:ext cx="6268278" cy="11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454B73-1620-82DD-A7E9-F1B17059F9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Kick-off Meeting Apr 14</a:t>
            </a:r>
            <a:r>
              <a:rPr lang="en-US" b="0" dirty="0">
                <a:solidFill>
                  <a:srgbClr val="7889FB"/>
                </a:solidFill>
              </a:rPr>
              <a:t> (optional)</a:t>
            </a:r>
            <a:endParaRPr lang="en-US" dirty="0"/>
          </a:p>
          <a:p>
            <a:r>
              <a:rPr lang="en-US" dirty="0"/>
              <a:t>Recommended Introductory Lecture</a:t>
            </a:r>
            <a:r>
              <a:rPr lang="en-US" b="0" dirty="0">
                <a:solidFill>
                  <a:srgbClr val="7889FB"/>
                </a:solidFill>
              </a:rPr>
              <a:t> (optional)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May 05, </a:t>
            </a:r>
            <a:r>
              <a:rPr lang="en-US" dirty="0">
                <a:solidFill>
                  <a:srgbClr val="7889FB"/>
                </a:solidFill>
              </a:rPr>
              <a:t>14:00</a:t>
            </a:r>
            <a:r>
              <a:rPr lang="en-US" dirty="0">
                <a:solidFill>
                  <a:srgbClr val="000000"/>
                </a:solidFill>
              </a:rPr>
              <a:t>: Experiments, Reproducibility,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                            and Giving Presentations</a:t>
            </a:r>
          </a:p>
          <a:p>
            <a:r>
              <a:rPr lang="en-US" dirty="0"/>
              <a:t>Self-organized Project Work</a:t>
            </a:r>
          </a:p>
          <a:p>
            <a:pPr lvl="1"/>
            <a:r>
              <a:rPr lang="en-US" dirty="0"/>
              <a:t>Consultation hours for any questions</a:t>
            </a:r>
            <a:r>
              <a:rPr lang="en-US" dirty="0">
                <a:solidFill>
                  <a:srgbClr val="7889FB"/>
                </a:solidFill>
              </a:rPr>
              <a:t> (optional)</a:t>
            </a:r>
          </a:p>
          <a:p>
            <a:r>
              <a:rPr lang="en-US" dirty="0"/>
              <a:t>Intermediate Presentations</a:t>
            </a:r>
            <a:r>
              <a:rPr lang="en-US" b="0" dirty="0">
                <a:solidFill>
                  <a:schemeClr val="accent1"/>
                </a:solidFill>
              </a:rPr>
              <a:t> (prerequisite)</a:t>
            </a:r>
          </a:p>
          <a:p>
            <a:pPr lvl="1"/>
            <a:r>
              <a:rPr lang="en-US" dirty="0"/>
              <a:t>Jun 30, 16:00-18:00, B 106: All teams/individuals</a:t>
            </a:r>
          </a:p>
          <a:p>
            <a:r>
              <a:rPr lang="en-US" dirty="0"/>
              <a:t>Final Presentations</a:t>
            </a:r>
            <a:r>
              <a:rPr lang="en-US" b="0" dirty="0">
                <a:solidFill>
                  <a:srgbClr val="C00000"/>
                </a:solidFill>
              </a:rPr>
              <a:t> (mandatory)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Aug 04, </a:t>
            </a:r>
            <a:r>
              <a:rPr lang="en-US" dirty="0">
                <a:solidFill>
                  <a:srgbClr val="7889FB"/>
                </a:solidFill>
              </a:rPr>
              <a:t>14:00-18:00</a:t>
            </a:r>
            <a:r>
              <a:rPr lang="en-US" dirty="0">
                <a:solidFill>
                  <a:srgbClr val="000000"/>
                </a:solidFill>
              </a:rPr>
              <a:t>, FH 301: All teams/individuals</a:t>
            </a:r>
          </a:p>
          <a:p>
            <a:pPr marL="457200" lvl="1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8CA40CF-CE24-D920-38B5-7B197CD542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Semester Schedule &amp; Deadlines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1483255-02D7-18C0-A03A-4C42201E4EC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List of Project Topics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Presented today, take your time to select afterwards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Topic Selection</a:t>
            </a:r>
          </a:p>
          <a:p>
            <a:pPr lvl="1">
              <a:lnSpc>
                <a:spcPct val="100000"/>
              </a:lnSpc>
            </a:pPr>
            <a:r>
              <a:rPr lang="en-US" sz="1600" b="1" dirty="0">
                <a:solidFill>
                  <a:schemeClr val="accent1"/>
                </a:solidFill>
              </a:rPr>
              <a:t>Deadline: May 02, 23:59 CEST</a:t>
            </a:r>
            <a:r>
              <a:rPr lang="en-US" sz="1600" dirty="0">
                <a:solidFill>
                  <a:srgbClr val="000000"/>
                </a:solidFill>
              </a:rPr>
              <a:t> (in 2½ weeks)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Ranked list of </a:t>
            </a:r>
            <a:r>
              <a:rPr lang="en-US" sz="1600" b="1" dirty="0"/>
              <a:t>5 topics</a:t>
            </a:r>
            <a:r>
              <a:rPr lang="en-US" sz="1600" dirty="0"/>
              <a:t> via poll on the ISIS course</a:t>
            </a:r>
            <a:br>
              <a:rPr lang="en-US" sz="1600" dirty="0"/>
            </a:br>
            <a:r>
              <a:rPr lang="en-US" sz="1600" dirty="0"/>
              <a:t>+ </a:t>
            </a:r>
            <a:r>
              <a:rPr lang="en-US" sz="1600" dirty="0" err="1"/>
              <a:t>pref</a:t>
            </a:r>
            <a:r>
              <a:rPr lang="en-US" sz="1600" dirty="0"/>
              <a:t> on individual/team work [+ team members]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Global topic assignment based on preferences</a:t>
            </a:r>
          </a:p>
          <a:p>
            <a:pPr lvl="1">
              <a:lnSpc>
                <a:spcPct val="100000"/>
              </a:lnSpc>
            </a:pPr>
            <a:r>
              <a:rPr lang="en-US" sz="1600" b="1" dirty="0">
                <a:solidFill>
                  <a:srgbClr val="7889FB"/>
                </a:solidFill>
              </a:rPr>
              <a:t>Notification of assigned topics: May 12</a:t>
            </a:r>
            <a:r>
              <a:rPr lang="en-US" sz="1600" dirty="0">
                <a:solidFill>
                  <a:schemeClr val="tx1"/>
                </a:solidFill>
              </a:rPr>
              <a:t> (in 4 weeks)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800" dirty="0"/>
              <a:t>Submission of Initial Prototype</a:t>
            </a:r>
            <a:r>
              <a:rPr lang="en-US" sz="1800" b="0" dirty="0">
                <a:solidFill>
                  <a:schemeClr val="accent1"/>
                </a:solidFill>
              </a:rPr>
              <a:t> (prerequisite)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Implementation and tests</a:t>
            </a:r>
          </a:p>
          <a:p>
            <a:pPr lvl="1">
              <a:lnSpc>
                <a:spcPct val="100000"/>
              </a:lnSpc>
            </a:pPr>
            <a:r>
              <a:rPr lang="en-US" sz="1600" b="1" dirty="0">
                <a:solidFill>
                  <a:schemeClr val="accent1"/>
                </a:solidFill>
              </a:rPr>
              <a:t>Deadline: Jun 29, 23:59 CEST</a:t>
            </a:r>
            <a:r>
              <a:rPr lang="en-US" sz="1600" dirty="0"/>
              <a:t> (in 11 weeks)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As a pull request on GitHub (exceptionally by email)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Submission of Final Prototype</a:t>
            </a:r>
            <a:r>
              <a:rPr lang="en-US" sz="1800" b="0" dirty="0">
                <a:solidFill>
                  <a:srgbClr val="C00000"/>
                </a:solidFill>
              </a:rPr>
              <a:t> (mandatory)</a:t>
            </a:r>
            <a:endParaRPr lang="en-US" sz="1800" dirty="0"/>
          </a:p>
          <a:p>
            <a:pPr lvl="1">
              <a:lnSpc>
                <a:spcPct val="100000"/>
              </a:lnSpc>
            </a:pPr>
            <a:r>
              <a:rPr lang="en-US" sz="1600" dirty="0"/>
              <a:t>Implementation, tests, docs, experiments</a:t>
            </a:r>
          </a:p>
          <a:p>
            <a:pPr lvl="1">
              <a:lnSpc>
                <a:spcPct val="100000"/>
              </a:lnSpc>
            </a:pPr>
            <a:r>
              <a:rPr lang="en-US" sz="1600" b="1" dirty="0">
                <a:solidFill>
                  <a:schemeClr val="accent1"/>
                </a:solidFill>
              </a:rPr>
              <a:t>Deadline: Jul 28, 23:59 CEST</a:t>
            </a:r>
            <a:r>
              <a:rPr lang="en-US" sz="1600" dirty="0">
                <a:solidFill>
                  <a:srgbClr val="000000"/>
                </a:solidFill>
              </a:rPr>
              <a:t> (in 15 weeks)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As a pull request on GitHub (exceptionally by email)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Submission of Pres. Slides (Intermediate &amp; Final Pres.)</a:t>
            </a:r>
          </a:p>
          <a:p>
            <a:pPr lvl="1">
              <a:lnSpc>
                <a:spcPct val="100000"/>
              </a:lnSpc>
            </a:pPr>
            <a:r>
              <a:rPr lang="en-US" sz="1600" b="1" dirty="0">
                <a:solidFill>
                  <a:schemeClr val="accent1"/>
                </a:solidFill>
              </a:rPr>
              <a:t>Deadline: The day before the presentation, 23:59 CEST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Upload PDF in the ISIS course</a:t>
            </a:r>
          </a:p>
        </p:txBody>
      </p:sp>
    </p:spTree>
    <p:extLst>
      <p:ext uri="{BB962C8B-B14F-4D97-AF65-F5344CB8AC3E}">
        <p14:creationId xmlns:p14="http://schemas.microsoft.com/office/powerpoint/2010/main" val="9466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Titelfolien zur Auswahl">
  <a:themeElements>
    <a:clrScheme name="TU Berlin">
      <a:dk1>
        <a:srgbClr val="434343"/>
      </a:dk1>
      <a:lt1>
        <a:srgbClr val="FFFFFF"/>
      </a:lt1>
      <a:dk2>
        <a:srgbClr val="434343"/>
      </a:dk2>
      <a:lt2>
        <a:srgbClr val="E7E6E6"/>
      </a:lt2>
      <a:accent1>
        <a:srgbClr val="C30D1E"/>
      </a:accent1>
      <a:accent2>
        <a:srgbClr val="B2B2B2"/>
      </a:accent2>
      <a:accent3>
        <a:srgbClr val="FF6C00"/>
      </a:accent3>
      <a:accent4>
        <a:srgbClr val="1F90CC"/>
      </a:accent4>
      <a:accent5>
        <a:srgbClr val="9013FE"/>
      </a:accent5>
      <a:accent6>
        <a:srgbClr val="49CB40"/>
      </a:accent6>
      <a:hlink>
        <a:srgbClr val="C30D1E"/>
      </a:hlink>
      <a:folHlink>
        <a:srgbClr val="C30D1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äsentation9" id="{246E6033-15ED-8042-86E0-B76FF5BFC716}" vid="{848A7489-E40A-E247-AA59-65F245259B10}"/>
    </a:ext>
  </a:extLst>
</a:theme>
</file>

<file path=ppt/theme/theme2.xml><?xml version="1.0" encoding="utf-8"?>
<a:theme xmlns:a="http://schemas.openxmlformats.org/drawingml/2006/main" name="Master für Folgeseiten">
  <a:themeElements>
    <a:clrScheme name="TU Berlin ">
      <a:dk1>
        <a:srgbClr val="434343"/>
      </a:dk1>
      <a:lt1>
        <a:srgbClr val="FFFFFF"/>
      </a:lt1>
      <a:dk2>
        <a:srgbClr val="434343"/>
      </a:dk2>
      <a:lt2>
        <a:srgbClr val="E7E6E6"/>
      </a:lt2>
      <a:accent1>
        <a:srgbClr val="C30D1E"/>
      </a:accent1>
      <a:accent2>
        <a:srgbClr val="B2B2B2"/>
      </a:accent2>
      <a:accent3>
        <a:srgbClr val="FF6C00"/>
      </a:accent3>
      <a:accent4>
        <a:srgbClr val="1F90CC"/>
      </a:accent4>
      <a:accent5>
        <a:srgbClr val="9013FE"/>
      </a:accent5>
      <a:accent6>
        <a:srgbClr val="49CB40"/>
      </a:accent6>
      <a:hlink>
        <a:srgbClr val="C30D1E"/>
      </a:hlink>
      <a:folHlink>
        <a:srgbClr val="C30D1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ctr">
          <a:defRPr dirty="0" err="1" smtClean="0">
            <a:solidFill>
              <a:srgbClr val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9" id="{246E6033-15ED-8042-86E0-B76FF5BFC716}" vid="{7CAADE83-5F25-0A48-B83D-03A7471B880E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TU-Berlin-Praesentation-Master-Verlauf-Orange-Rot</Template>
  <TotalTime>0</TotalTime>
  <Words>4872</Words>
  <Application>Microsoft Office PowerPoint</Application>
  <PresentationFormat>Breitbild</PresentationFormat>
  <Paragraphs>718</Paragraphs>
  <Slides>43</Slides>
  <Notes>1</Notes>
  <HiddenSlides>13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43</vt:i4>
      </vt:variant>
    </vt:vector>
  </HeadingPairs>
  <TitlesOfParts>
    <vt:vector size="53" baseType="lpstr">
      <vt:lpstr>ＭＳ Ｐゴシック</vt:lpstr>
      <vt:lpstr>Arial</vt:lpstr>
      <vt:lpstr>Calibri</vt:lpstr>
      <vt:lpstr>Consolas</vt:lpstr>
      <vt:lpstr>Courier New</vt:lpstr>
      <vt:lpstr>Droid Sans</vt:lpstr>
      <vt:lpstr>OpenSymbol</vt:lpstr>
      <vt:lpstr>Wingdings</vt:lpstr>
      <vt:lpstr>Titelfolien zur Auswahl</vt:lpstr>
      <vt:lpstr>Master für Folgeseiten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Large-scale Data Engineering: Kick-off Meeting</dc:title>
  <dc:creator>Patrick Damme</dc:creator>
  <cp:lastModifiedBy>TU-Pseudonym 3624437813768008</cp:lastModifiedBy>
  <cp:revision>1093</cp:revision>
  <cp:lastPrinted>2021-03-24T16:10:50Z</cp:lastPrinted>
  <dcterms:created xsi:type="dcterms:W3CDTF">2023-02-25T13:39:16Z</dcterms:created>
  <dcterms:modified xsi:type="dcterms:W3CDTF">2025-04-14T18:26:20Z</dcterms:modified>
</cp:coreProperties>
</file>